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5" r:id="rId3"/>
    <p:sldMasterId id="2147483817" r:id="rId4"/>
    <p:sldMasterId id="2147483833" r:id="rId5"/>
    <p:sldMasterId id="2147483845" r:id="rId6"/>
    <p:sldMasterId id="2147483857" r:id="rId7"/>
  </p:sldMasterIdLst>
  <p:notesMasterIdLst>
    <p:notesMasterId r:id="rId59"/>
  </p:notesMasterIdLst>
  <p:handoutMasterIdLst>
    <p:handoutMasterId r:id="rId60"/>
  </p:handoutMasterIdLst>
  <p:sldIdLst>
    <p:sldId id="335"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271" r:id="rId23"/>
    <p:sldId id="272" r:id="rId24"/>
    <p:sldId id="273" r:id="rId25"/>
    <p:sldId id="356" r:id="rId26"/>
    <p:sldId id="357" r:id="rId27"/>
    <p:sldId id="358" r:id="rId28"/>
    <p:sldId id="359" r:id="rId29"/>
    <p:sldId id="360" r:id="rId30"/>
    <p:sldId id="361" r:id="rId31"/>
    <p:sldId id="362" r:id="rId32"/>
    <p:sldId id="363" r:id="rId33"/>
    <p:sldId id="364" r:id="rId34"/>
    <p:sldId id="365" r:id="rId35"/>
    <p:sldId id="366"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283" r:id="rId49"/>
    <p:sldId id="348" r:id="rId50"/>
    <p:sldId id="349" r:id="rId51"/>
    <p:sldId id="350" r:id="rId52"/>
    <p:sldId id="351" r:id="rId53"/>
    <p:sldId id="352" r:id="rId54"/>
    <p:sldId id="353" r:id="rId55"/>
    <p:sldId id="354" r:id="rId56"/>
    <p:sldId id="355" r:id="rId57"/>
    <p:sldId id="297" r:id="rId5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74"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ECA756-D9C4-49B1-8AFB-B1E87903CC83}" type="datetimeFigureOut">
              <a:rPr lang="en-US" smtClean="0"/>
              <a:pPr/>
              <a:t>5/31/2012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22AF40-C9F8-4441-963C-9F52D4A096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99229116-D779-46E1-ADE2-F3D26F0076BE}" type="datetimeFigureOut">
              <a:rPr lang="en-US"/>
              <a:pPr>
                <a:defRPr/>
              </a:pPr>
              <a:t>5/31/2012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14DAEBA9-3687-4139-BABB-5E0781DB1B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893048"/>
            <a:fld id="{3C7A27CE-3CB2-4B3D-8C56-2919137C8C10}" type="slidenum">
              <a:rPr lang="en-US" smtClean="0">
                <a:solidFill>
                  <a:prstClr val="black"/>
                </a:solidFill>
              </a:rPr>
              <a:pPr defTabSz="893048"/>
              <a:t>30</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3C68C-B8C8-4EEF-9A11-FC1E0182D5AC}" type="slidenum">
              <a:rPr lang="en-US">
                <a:solidFill>
                  <a:prstClr val="black"/>
                </a:solidFill>
              </a:rPr>
              <a:pPr/>
              <a:t>39</a:t>
            </a:fld>
            <a:endParaRPr lang="en-US" dirty="0">
              <a:solidFill>
                <a:prstClr val="black"/>
              </a:solidFill>
            </a:endParaRPr>
          </a:p>
        </p:txBody>
      </p:sp>
      <p:sp>
        <p:nvSpPr>
          <p:cNvPr id="3121154" name="Rectangle 2"/>
          <p:cNvSpPr>
            <a:spLocks noGrp="1" noRot="1" noChangeAspect="1" noChangeArrowheads="1" noTextEdit="1"/>
          </p:cNvSpPr>
          <p:nvPr>
            <p:ph type="sldImg"/>
          </p:nvPr>
        </p:nvSpPr>
        <p:spPr bwMode="auto">
          <a:xfrm>
            <a:off x="1190625" y="700088"/>
            <a:ext cx="4646613" cy="3484562"/>
          </a:xfrm>
          <a:prstGeom prst="rect">
            <a:avLst/>
          </a:prstGeom>
          <a:solidFill>
            <a:srgbClr val="FFFFFF"/>
          </a:solidFill>
          <a:ln>
            <a:solidFill>
              <a:srgbClr val="000000"/>
            </a:solidFill>
            <a:miter lim="800000"/>
            <a:headEnd/>
            <a:tailEnd/>
          </a:ln>
        </p:spPr>
      </p:sp>
      <p:sp>
        <p:nvSpPr>
          <p:cNvPr id="3121155" name="Rectangle 3"/>
          <p:cNvSpPr>
            <a:spLocks noGrp="1" noChangeArrowheads="1"/>
          </p:cNvSpPr>
          <p:nvPr>
            <p:ph type="body" idx="1"/>
          </p:nvPr>
        </p:nvSpPr>
        <p:spPr bwMode="auto">
          <a:xfrm>
            <a:off x="935046" y="4414851"/>
            <a:ext cx="5140326" cy="4181475"/>
          </a:xfrm>
          <a:prstGeom prst="rect">
            <a:avLst/>
          </a:prstGeom>
          <a:solidFill>
            <a:srgbClr val="FFFFFF"/>
          </a:solidFill>
          <a:ln>
            <a:solidFill>
              <a:srgbClr val="000000"/>
            </a:solidFill>
            <a:miter lim="800000"/>
            <a:headEnd/>
            <a:tailEnd/>
          </a:ln>
        </p:spPr>
        <p:txBody>
          <a:bodyPr lIns="92915" tIns="46461" rIns="92915" bIns="46461"/>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3C68C-B8C8-4EEF-9A11-FC1E0182D5AC}" type="slidenum">
              <a:rPr lang="en-US">
                <a:solidFill>
                  <a:prstClr val="black"/>
                </a:solidFill>
              </a:rPr>
              <a:pPr/>
              <a:t>40</a:t>
            </a:fld>
            <a:endParaRPr lang="en-US" dirty="0">
              <a:solidFill>
                <a:prstClr val="black"/>
              </a:solidFill>
            </a:endParaRPr>
          </a:p>
        </p:txBody>
      </p:sp>
      <p:sp>
        <p:nvSpPr>
          <p:cNvPr id="3121154" name="Rectangle 2"/>
          <p:cNvSpPr>
            <a:spLocks noGrp="1" noRot="1" noChangeAspect="1" noChangeArrowheads="1" noTextEdit="1"/>
          </p:cNvSpPr>
          <p:nvPr>
            <p:ph type="sldImg"/>
          </p:nvPr>
        </p:nvSpPr>
        <p:spPr bwMode="auto">
          <a:xfrm>
            <a:off x="1190625" y="700088"/>
            <a:ext cx="4646613" cy="3484562"/>
          </a:xfrm>
          <a:prstGeom prst="rect">
            <a:avLst/>
          </a:prstGeom>
          <a:solidFill>
            <a:srgbClr val="FFFFFF"/>
          </a:solidFill>
          <a:ln>
            <a:solidFill>
              <a:srgbClr val="000000"/>
            </a:solidFill>
            <a:miter lim="800000"/>
            <a:headEnd/>
            <a:tailEnd/>
          </a:ln>
        </p:spPr>
      </p:sp>
      <p:sp>
        <p:nvSpPr>
          <p:cNvPr id="3121155" name="Rectangle 3"/>
          <p:cNvSpPr>
            <a:spLocks noGrp="1" noChangeArrowheads="1"/>
          </p:cNvSpPr>
          <p:nvPr>
            <p:ph type="body" idx="1"/>
          </p:nvPr>
        </p:nvSpPr>
        <p:spPr bwMode="auto">
          <a:xfrm>
            <a:off x="935046" y="4414851"/>
            <a:ext cx="5140326" cy="4181475"/>
          </a:xfrm>
          <a:prstGeom prst="rect">
            <a:avLst/>
          </a:prstGeom>
          <a:solidFill>
            <a:srgbClr val="FFFFFF"/>
          </a:solidFill>
          <a:ln>
            <a:solidFill>
              <a:srgbClr val="000000"/>
            </a:solidFill>
            <a:miter lim="800000"/>
            <a:headEnd/>
            <a:tailEnd/>
          </a:ln>
        </p:spPr>
        <p:txBody>
          <a:bodyPr lIns="92915" tIns="46461" rIns="92915" bIns="46461"/>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3C68C-B8C8-4EEF-9A11-FC1E0182D5AC}" type="slidenum">
              <a:rPr lang="en-US">
                <a:solidFill>
                  <a:prstClr val="black"/>
                </a:solidFill>
              </a:rPr>
              <a:pPr/>
              <a:t>41</a:t>
            </a:fld>
            <a:endParaRPr lang="en-US" dirty="0">
              <a:solidFill>
                <a:prstClr val="black"/>
              </a:solidFill>
            </a:endParaRPr>
          </a:p>
        </p:txBody>
      </p:sp>
      <p:sp>
        <p:nvSpPr>
          <p:cNvPr id="3121154" name="Rectangle 2"/>
          <p:cNvSpPr>
            <a:spLocks noGrp="1" noRot="1" noChangeAspect="1" noChangeArrowheads="1" noTextEdit="1"/>
          </p:cNvSpPr>
          <p:nvPr>
            <p:ph type="sldImg"/>
          </p:nvPr>
        </p:nvSpPr>
        <p:spPr bwMode="auto">
          <a:xfrm>
            <a:off x="1190625" y="700088"/>
            <a:ext cx="4646613" cy="3484562"/>
          </a:xfrm>
          <a:prstGeom prst="rect">
            <a:avLst/>
          </a:prstGeom>
          <a:solidFill>
            <a:srgbClr val="FFFFFF"/>
          </a:solidFill>
          <a:ln>
            <a:solidFill>
              <a:srgbClr val="000000"/>
            </a:solidFill>
            <a:miter lim="800000"/>
            <a:headEnd/>
            <a:tailEnd/>
          </a:ln>
        </p:spPr>
      </p:sp>
      <p:sp>
        <p:nvSpPr>
          <p:cNvPr id="3121155" name="Rectangle 3"/>
          <p:cNvSpPr>
            <a:spLocks noGrp="1" noChangeArrowheads="1"/>
          </p:cNvSpPr>
          <p:nvPr>
            <p:ph type="body" idx="1"/>
          </p:nvPr>
        </p:nvSpPr>
        <p:spPr bwMode="auto">
          <a:xfrm>
            <a:off x="935046" y="4414851"/>
            <a:ext cx="5140326" cy="4181475"/>
          </a:xfrm>
          <a:prstGeom prst="rect">
            <a:avLst/>
          </a:prstGeom>
          <a:solidFill>
            <a:srgbClr val="FFFFFF"/>
          </a:solidFill>
          <a:ln>
            <a:solidFill>
              <a:srgbClr val="000000"/>
            </a:solidFill>
            <a:miter lim="800000"/>
            <a:headEnd/>
            <a:tailEnd/>
          </a:ln>
        </p:spPr>
        <p:txBody>
          <a:bodyPr lIns="92915" tIns="46461" rIns="92915" bIns="46461"/>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19833-B855-4A8E-BAB4-ED8F9F77ECC3}" type="slidenum">
              <a:rPr lang="en-US">
                <a:solidFill>
                  <a:prstClr val="black"/>
                </a:solidFill>
              </a:rPr>
              <a:pPr/>
              <a:t>31</a:t>
            </a:fld>
            <a:endParaRPr lang="en-US" dirty="0">
              <a:solidFill>
                <a:prstClr val="black"/>
              </a:solidFill>
            </a:endParaRPr>
          </a:p>
        </p:txBody>
      </p:sp>
      <p:sp>
        <p:nvSpPr>
          <p:cNvPr id="4899842" name="Rectangle 2"/>
          <p:cNvSpPr>
            <a:spLocks noGrp="1" noRot="1" noChangeAspect="1" noChangeArrowheads="1" noTextEdit="1"/>
          </p:cNvSpPr>
          <p:nvPr>
            <p:ph type="sldImg"/>
          </p:nvPr>
        </p:nvSpPr>
        <p:spPr>
          <a:ln/>
        </p:spPr>
      </p:sp>
      <p:sp>
        <p:nvSpPr>
          <p:cNvPr id="4899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19833-B855-4A8E-BAB4-ED8F9F77ECC3}" type="slidenum">
              <a:rPr lang="en-US">
                <a:solidFill>
                  <a:prstClr val="black"/>
                </a:solidFill>
              </a:rPr>
              <a:pPr/>
              <a:t>32</a:t>
            </a:fld>
            <a:endParaRPr lang="en-US" dirty="0">
              <a:solidFill>
                <a:prstClr val="black"/>
              </a:solidFill>
            </a:endParaRPr>
          </a:p>
        </p:txBody>
      </p:sp>
      <p:sp>
        <p:nvSpPr>
          <p:cNvPr id="4899842" name="Rectangle 2"/>
          <p:cNvSpPr>
            <a:spLocks noGrp="1" noRot="1" noChangeAspect="1" noChangeArrowheads="1" noTextEdit="1"/>
          </p:cNvSpPr>
          <p:nvPr>
            <p:ph type="sldImg"/>
          </p:nvPr>
        </p:nvSpPr>
        <p:spPr>
          <a:ln/>
        </p:spPr>
      </p:sp>
      <p:sp>
        <p:nvSpPr>
          <p:cNvPr id="4899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19833-B855-4A8E-BAB4-ED8F9F77ECC3}" type="slidenum">
              <a:rPr lang="en-US">
                <a:solidFill>
                  <a:prstClr val="black"/>
                </a:solidFill>
              </a:rPr>
              <a:pPr/>
              <a:t>33</a:t>
            </a:fld>
            <a:endParaRPr lang="en-US" dirty="0">
              <a:solidFill>
                <a:prstClr val="black"/>
              </a:solidFill>
            </a:endParaRPr>
          </a:p>
        </p:txBody>
      </p:sp>
      <p:sp>
        <p:nvSpPr>
          <p:cNvPr id="4899842" name="Rectangle 2"/>
          <p:cNvSpPr>
            <a:spLocks noGrp="1" noRot="1" noChangeAspect="1" noChangeArrowheads="1" noTextEdit="1"/>
          </p:cNvSpPr>
          <p:nvPr>
            <p:ph type="sldImg"/>
          </p:nvPr>
        </p:nvSpPr>
        <p:spPr>
          <a:ln/>
        </p:spPr>
      </p:sp>
      <p:sp>
        <p:nvSpPr>
          <p:cNvPr id="4899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19833-B855-4A8E-BAB4-ED8F9F77ECC3}" type="slidenum">
              <a:rPr lang="en-US">
                <a:solidFill>
                  <a:prstClr val="black"/>
                </a:solidFill>
              </a:rPr>
              <a:pPr/>
              <a:t>34</a:t>
            </a:fld>
            <a:endParaRPr lang="en-US" dirty="0">
              <a:solidFill>
                <a:prstClr val="black"/>
              </a:solidFill>
            </a:endParaRPr>
          </a:p>
        </p:txBody>
      </p:sp>
      <p:sp>
        <p:nvSpPr>
          <p:cNvPr id="4899842" name="Rectangle 2"/>
          <p:cNvSpPr>
            <a:spLocks noGrp="1" noRot="1" noChangeAspect="1" noChangeArrowheads="1" noTextEdit="1"/>
          </p:cNvSpPr>
          <p:nvPr>
            <p:ph type="sldImg"/>
          </p:nvPr>
        </p:nvSpPr>
        <p:spPr>
          <a:ln/>
        </p:spPr>
      </p:sp>
      <p:sp>
        <p:nvSpPr>
          <p:cNvPr id="4899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19833-B855-4A8E-BAB4-ED8F9F77ECC3}" type="slidenum">
              <a:rPr lang="en-US">
                <a:solidFill>
                  <a:prstClr val="black"/>
                </a:solidFill>
              </a:rPr>
              <a:pPr/>
              <a:t>35</a:t>
            </a:fld>
            <a:endParaRPr lang="en-US" dirty="0">
              <a:solidFill>
                <a:prstClr val="black"/>
              </a:solidFill>
            </a:endParaRPr>
          </a:p>
        </p:txBody>
      </p:sp>
      <p:sp>
        <p:nvSpPr>
          <p:cNvPr id="4899842" name="Rectangle 2"/>
          <p:cNvSpPr>
            <a:spLocks noGrp="1" noRot="1" noChangeAspect="1" noChangeArrowheads="1" noTextEdit="1"/>
          </p:cNvSpPr>
          <p:nvPr>
            <p:ph type="sldImg"/>
          </p:nvPr>
        </p:nvSpPr>
        <p:spPr>
          <a:ln/>
        </p:spPr>
      </p:sp>
      <p:sp>
        <p:nvSpPr>
          <p:cNvPr id="4899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19833-B855-4A8E-BAB4-ED8F9F77ECC3}" type="slidenum">
              <a:rPr lang="en-US">
                <a:solidFill>
                  <a:prstClr val="black"/>
                </a:solidFill>
              </a:rPr>
              <a:pPr/>
              <a:t>36</a:t>
            </a:fld>
            <a:endParaRPr lang="en-US" dirty="0">
              <a:solidFill>
                <a:prstClr val="black"/>
              </a:solidFill>
            </a:endParaRPr>
          </a:p>
        </p:txBody>
      </p:sp>
      <p:sp>
        <p:nvSpPr>
          <p:cNvPr id="4899842" name="Rectangle 2"/>
          <p:cNvSpPr>
            <a:spLocks noGrp="1" noRot="1" noChangeAspect="1" noChangeArrowheads="1" noTextEdit="1"/>
          </p:cNvSpPr>
          <p:nvPr>
            <p:ph type="sldImg"/>
          </p:nvPr>
        </p:nvSpPr>
        <p:spPr>
          <a:ln/>
        </p:spPr>
      </p:sp>
      <p:sp>
        <p:nvSpPr>
          <p:cNvPr id="4899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68164-332E-4A9E-922A-5D46703654E4}" type="slidenum">
              <a:rPr lang="en-US">
                <a:solidFill>
                  <a:prstClr val="black"/>
                </a:solidFill>
              </a:rPr>
              <a:pPr/>
              <a:t>37</a:t>
            </a:fld>
            <a:endParaRPr lang="en-US" dirty="0">
              <a:solidFill>
                <a:prstClr val="black"/>
              </a:solidFill>
            </a:endParaRPr>
          </a:p>
        </p:txBody>
      </p:sp>
      <p:sp>
        <p:nvSpPr>
          <p:cNvPr id="4887554" name="Rectangle 2"/>
          <p:cNvSpPr>
            <a:spLocks noGrp="1" noRot="1" noChangeAspect="1" noChangeArrowheads="1" noTextEdit="1"/>
          </p:cNvSpPr>
          <p:nvPr>
            <p:ph type="sldImg"/>
          </p:nvPr>
        </p:nvSpPr>
        <p:spPr>
          <a:ln/>
        </p:spPr>
      </p:sp>
      <p:sp>
        <p:nvSpPr>
          <p:cNvPr id="4887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3C68C-B8C8-4EEF-9A11-FC1E0182D5AC}" type="slidenum">
              <a:rPr lang="en-US">
                <a:solidFill>
                  <a:prstClr val="black"/>
                </a:solidFill>
              </a:rPr>
              <a:pPr/>
              <a:t>38</a:t>
            </a:fld>
            <a:endParaRPr lang="en-US" dirty="0">
              <a:solidFill>
                <a:prstClr val="black"/>
              </a:solidFill>
            </a:endParaRPr>
          </a:p>
        </p:txBody>
      </p:sp>
      <p:sp>
        <p:nvSpPr>
          <p:cNvPr id="3121154" name="Rectangle 2"/>
          <p:cNvSpPr>
            <a:spLocks noGrp="1" noRot="1" noChangeAspect="1" noChangeArrowheads="1" noTextEdit="1"/>
          </p:cNvSpPr>
          <p:nvPr>
            <p:ph type="sldImg"/>
          </p:nvPr>
        </p:nvSpPr>
        <p:spPr bwMode="auto">
          <a:xfrm>
            <a:off x="1190625" y="700088"/>
            <a:ext cx="4646613" cy="3484562"/>
          </a:xfrm>
          <a:prstGeom prst="rect">
            <a:avLst/>
          </a:prstGeom>
          <a:solidFill>
            <a:srgbClr val="FFFFFF"/>
          </a:solidFill>
          <a:ln>
            <a:solidFill>
              <a:srgbClr val="000000"/>
            </a:solidFill>
            <a:miter lim="800000"/>
            <a:headEnd/>
            <a:tailEnd/>
          </a:ln>
        </p:spPr>
      </p:sp>
      <p:sp>
        <p:nvSpPr>
          <p:cNvPr id="3121155" name="Rectangle 3"/>
          <p:cNvSpPr>
            <a:spLocks noGrp="1" noChangeArrowheads="1"/>
          </p:cNvSpPr>
          <p:nvPr>
            <p:ph type="body" idx="1"/>
          </p:nvPr>
        </p:nvSpPr>
        <p:spPr bwMode="auto">
          <a:xfrm>
            <a:off x="935046" y="4414851"/>
            <a:ext cx="5140326" cy="4181475"/>
          </a:xfrm>
          <a:prstGeom prst="rect">
            <a:avLst/>
          </a:prstGeom>
          <a:solidFill>
            <a:srgbClr val="FFFFFF"/>
          </a:solidFill>
          <a:ln>
            <a:solidFill>
              <a:srgbClr val="000000"/>
            </a:solidFill>
            <a:miter lim="800000"/>
            <a:headEnd/>
            <a:tailEnd/>
          </a:ln>
        </p:spPr>
        <p:txBody>
          <a:bodyPr lIns="92915" tIns="46461" rIns="92915" bIns="46461"/>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63A8CD-12A4-4C94-A147-DA1ED10695DC}"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53AB4A-7B9E-4ACC-9701-27AA6FB4EF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1C969F-A13A-4FBB-B9E3-4373C6D30852}"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2F95A9-30DA-43E9-A1EE-C25C21D55F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AF5AAD-BECD-4F71-B5F1-B1A64439F087}"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BABDA-034D-4681-AF7E-13EEBF8957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 name="Rectangle 6"/>
          <p:cNvSpPr/>
          <p:nvPr userDrawn="1"/>
        </p:nvSpPr>
        <p:spPr>
          <a:xfrm>
            <a:off x="0" y="3517900"/>
            <a:ext cx="9144000" cy="447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pic>
        <p:nvPicPr>
          <p:cNvPr id="5" name="Picture 9" descr="new_kkr_title.jpg"/>
          <p:cNvPicPr>
            <a:picLocks noChangeAspect="1"/>
          </p:cNvPicPr>
          <p:nvPr userDrawn="1"/>
        </p:nvPicPr>
        <p:blipFill>
          <a:blip r:embed="rId2"/>
          <a:srcRect/>
          <a:stretch>
            <a:fillRect/>
          </a:stretch>
        </p:blipFill>
        <p:spPr bwMode="auto">
          <a:xfrm>
            <a:off x="438150" y="5895975"/>
            <a:ext cx="2809875" cy="387350"/>
          </a:xfrm>
          <a:prstGeom prst="rect">
            <a:avLst/>
          </a:prstGeom>
          <a:noFill/>
          <a:ln w="9525">
            <a:noFill/>
            <a:miter lim="800000"/>
            <a:headEnd/>
            <a:tailEnd/>
          </a:ln>
        </p:spPr>
      </p:pic>
      <p:sp>
        <p:nvSpPr>
          <p:cNvPr id="6" name="Rectangle 5"/>
          <p:cNvSpPr/>
          <p:nvPr userDrawn="1"/>
        </p:nvSpPr>
        <p:spPr>
          <a:xfrm>
            <a:off x="0" y="3965575"/>
            <a:ext cx="9144000" cy="211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3074" name="Rectangle 2"/>
          <p:cNvSpPr>
            <a:spLocks noGrp="1" noChangeArrowheads="1"/>
          </p:cNvSpPr>
          <p:nvPr>
            <p:ph type="ctrTitle"/>
          </p:nvPr>
        </p:nvSpPr>
        <p:spPr>
          <a:xfrm>
            <a:off x="1824456" y="2198577"/>
            <a:ext cx="6633744" cy="860425"/>
          </a:xfrm>
        </p:spPr>
        <p:txBody>
          <a:bodyPr anchor="b"/>
          <a:lstStyle>
            <a:lvl1pPr>
              <a:defRPr sz="3200" b="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1824456" y="3555727"/>
            <a:ext cx="6633744" cy="381006"/>
          </a:xfrm>
        </p:spPr>
        <p:txBody>
          <a:bodyPr anchor="ctr"/>
          <a:lstStyle>
            <a:lvl1pPr>
              <a:defRPr sz="1400" b="0">
                <a:solidFill>
                  <a:schemeClr val="bg1"/>
                </a:solidFill>
              </a:defRPr>
            </a:lvl1pPr>
          </a:lstStyle>
          <a:p>
            <a:r>
              <a:rPr lang="en-US" dirty="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sp>
        <p:nvSpPr>
          <p:cNvPr id="3" name="Rectangle 4"/>
          <p:cNvSpPr/>
          <p:nvPr userDrawn="1"/>
        </p:nvSpPr>
        <p:spPr>
          <a:xfrm>
            <a:off x="0" y="2546350"/>
            <a:ext cx="9144000" cy="1776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4" name="Rectangle 3"/>
          <p:cNvSpPr/>
          <p:nvPr userDrawn="1"/>
        </p:nvSpPr>
        <p:spPr>
          <a:xfrm>
            <a:off x="0" y="2552700"/>
            <a:ext cx="9144000" cy="1749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pic>
        <p:nvPicPr>
          <p:cNvPr id="5" name="Picture 6" descr="new_kkr_divider_01.jpg"/>
          <p:cNvPicPr>
            <a:picLocks noChangeAspect="1"/>
          </p:cNvPicPr>
          <p:nvPr userDrawn="1"/>
        </p:nvPicPr>
        <p:blipFill>
          <a:blip r:embed="rId2"/>
          <a:srcRect/>
          <a:stretch>
            <a:fillRect/>
          </a:stretch>
        </p:blipFill>
        <p:spPr bwMode="auto">
          <a:xfrm>
            <a:off x="482600" y="6172200"/>
            <a:ext cx="944563" cy="419100"/>
          </a:xfrm>
          <a:prstGeom prst="rect">
            <a:avLst/>
          </a:prstGeom>
          <a:noFill/>
          <a:ln w="9525">
            <a:noFill/>
            <a:miter lim="800000"/>
            <a:headEnd/>
            <a:tailEnd/>
          </a:ln>
        </p:spPr>
      </p:pic>
      <p:sp>
        <p:nvSpPr>
          <p:cNvPr id="3074" name="Rectangle 2"/>
          <p:cNvSpPr>
            <a:spLocks noGrp="1" noChangeArrowheads="1"/>
          </p:cNvSpPr>
          <p:nvPr>
            <p:ph type="ctrTitle"/>
          </p:nvPr>
        </p:nvSpPr>
        <p:spPr>
          <a:xfrm>
            <a:off x="393192" y="3034375"/>
            <a:ext cx="8260995" cy="860425"/>
          </a:xfrm>
        </p:spPr>
        <p:txBody>
          <a:bodyPr anchor="ctr"/>
          <a:lstStyle>
            <a:lvl1pPr>
              <a:defRPr sz="2400" b="0">
                <a:solidFill>
                  <a:schemeClr val="bg1"/>
                </a:solidFill>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auto">
      <p:bgPr>
        <a:solidFill>
          <a:schemeClr val="bg1"/>
        </a:solidFill>
        <a:effectLst/>
      </p:bgPr>
    </p:bg>
    <p:spTree>
      <p:nvGrpSpPr>
        <p:cNvPr id="1" name=""/>
        <p:cNvGrpSpPr/>
        <p:nvPr/>
      </p:nvGrpSpPr>
      <p:grpSpPr>
        <a:xfrm>
          <a:off x="0" y="0"/>
          <a:ext cx="0" cy="0"/>
          <a:chOff x="0" y="0"/>
          <a:chExt cx="0" cy="0"/>
        </a:xfrm>
      </p:grpSpPr>
      <p:sp>
        <p:nvSpPr>
          <p:cNvPr id="3" name="Rectangle 4"/>
          <p:cNvSpPr/>
          <p:nvPr userDrawn="1"/>
        </p:nvSpPr>
        <p:spPr>
          <a:xfrm>
            <a:off x="0" y="2552700"/>
            <a:ext cx="9144000" cy="1749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pic>
        <p:nvPicPr>
          <p:cNvPr id="4" name="Picture 5" descr="new_kkr_divider_01.jpg"/>
          <p:cNvPicPr>
            <a:picLocks noChangeAspect="1"/>
          </p:cNvPicPr>
          <p:nvPr userDrawn="1"/>
        </p:nvPicPr>
        <p:blipFill>
          <a:blip r:embed="rId2"/>
          <a:srcRect/>
          <a:stretch>
            <a:fillRect/>
          </a:stretch>
        </p:blipFill>
        <p:spPr bwMode="auto">
          <a:xfrm>
            <a:off x="476250" y="6172200"/>
            <a:ext cx="942975" cy="419100"/>
          </a:xfrm>
          <a:prstGeom prst="rect">
            <a:avLst/>
          </a:prstGeom>
          <a:noFill/>
          <a:ln w="9525">
            <a:noFill/>
            <a:miter lim="800000"/>
            <a:headEnd/>
            <a:tailEnd/>
          </a:ln>
        </p:spPr>
      </p:pic>
      <p:sp>
        <p:nvSpPr>
          <p:cNvPr id="3074" name="Rectangle 2"/>
          <p:cNvSpPr>
            <a:spLocks noGrp="1" noChangeArrowheads="1"/>
          </p:cNvSpPr>
          <p:nvPr>
            <p:ph type="ctrTitle"/>
          </p:nvPr>
        </p:nvSpPr>
        <p:spPr>
          <a:xfrm>
            <a:off x="392430" y="3034375"/>
            <a:ext cx="8256269" cy="860425"/>
          </a:xfrm>
        </p:spPr>
        <p:txBody>
          <a:bodyPr anchor="ctr"/>
          <a:lstStyle>
            <a:lvl1pPr>
              <a:defRPr sz="2400" b="0">
                <a:solidFill>
                  <a:schemeClr val="bg1"/>
                </a:solidFill>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5826" y="378800"/>
            <a:ext cx="8399729" cy="43815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826" y="1189925"/>
            <a:ext cx="4120336" cy="4982275"/>
          </a:xfrm>
        </p:spPr>
        <p:txBody>
          <a:bodyPr/>
          <a:lstStyle>
            <a:lvl1pPr>
              <a:defRPr sz="1600" b="1">
                <a:solidFill>
                  <a:schemeClr val="tx1"/>
                </a:solidFill>
              </a:defRPr>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2" y="1189925"/>
            <a:ext cx="4122002" cy="4982275"/>
          </a:xfrm>
        </p:spPr>
        <p:txBody>
          <a:bodyPr/>
          <a:lstStyle>
            <a:lvl1pPr>
              <a:defRPr sz="1600" b="1">
                <a:solidFill>
                  <a:schemeClr val="tx1"/>
                </a:solidFill>
              </a:defRPr>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275" y="378800"/>
            <a:ext cx="8375680" cy="43815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382275" y="1163025"/>
            <a:ext cx="8374019" cy="5009175"/>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BBA9C-7739-48A2-BDC0-80A610C82860}"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1FB6A8-16C6-449E-891F-2BF4BFAE6F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A220A3-E12A-42EA-996A-457A20235E19}"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37396-4804-446F-84E4-E5ECA775302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F6E82F-2AF3-4D63-9E34-068D0F002D62}"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B151C0-96F6-482A-A4B0-77B5A002A15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8F0CD0-9D4E-4978-B50D-8C2B7B07E29F}"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52B634-A27B-41BB-B348-BF088263E05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03243-B6CB-4908-8EC2-1AFEC031BF74}"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CA8AB-957C-4A34-9676-2D0B872EFCD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E1154D-3F3E-4BBD-8E57-B868E2717779}" type="datetime1">
              <a:rPr lang="en-US"/>
              <a:pPr>
                <a:defRPr/>
              </a:pPr>
              <a:t>5/31/2012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8EFD95-0364-4323-951D-63CCBDE1EE2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AD4943-EF61-4749-844D-22B5916B261D}" type="datetime1">
              <a:rPr lang="en-US"/>
              <a:pPr>
                <a:defRPr/>
              </a:pPr>
              <a:t>5/31/2012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5976DA-B147-46F1-A543-72DF20EC0F0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E37447-C008-4B00-A9D3-DF700E2956DC}" type="datetime1">
              <a:rPr lang="en-US"/>
              <a:pPr>
                <a:defRPr/>
              </a:pPr>
              <a:t>5/31/2012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657D2C-7043-4F7E-B43C-C280F8B4595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0B084D-8D17-4C84-92DA-042493B13A01}"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179874-C80E-46C3-AAF2-68A2A79B407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C66062-DCC4-40B7-B771-258C6BFB5EE2}"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B176F0-59D4-4E1D-A5E7-62C1B102E1B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999243-D9D9-4AFF-8E3C-ED52D284323B}"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E43D9-6704-48F2-B17E-A5B6262367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A5E402-A44F-4E26-B129-E9C0355DF293}"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4DD51C-8579-4DD6-A019-BB580BA47C2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B2934-C9FD-45CB-9597-31194A7FADF5}"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44D61-2A5F-4331-8308-6D20A5A24CC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98552" name="Rectangle 24"/>
          <p:cNvSpPr>
            <a:spLocks noChangeArrowheads="1"/>
          </p:cNvSpPr>
          <p:nvPr userDrawn="1"/>
        </p:nvSpPr>
        <p:spPr bwMode="auto">
          <a:xfrm>
            <a:off x="227013" y="3228975"/>
            <a:ext cx="2638425" cy="131763"/>
          </a:xfrm>
          <a:prstGeom prst="rect">
            <a:avLst/>
          </a:prstGeom>
          <a:noFill/>
          <a:ln w="9525">
            <a:noFill/>
            <a:miter lim="800000"/>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2198556" name="Text Box 28"/>
          <p:cNvSpPr txBox="1">
            <a:spLocks noChangeArrowheads="1"/>
          </p:cNvSpPr>
          <p:nvPr userDrawn="1"/>
        </p:nvSpPr>
        <p:spPr bwMode="auto">
          <a:xfrm>
            <a:off x="7234238" y="6365875"/>
            <a:ext cx="1730375" cy="244475"/>
          </a:xfrm>
          <a:prstGeom prst="rect">
            <a:avLst/>
          </a:prstGeom>
          <a:noFill/>
          <a:ln w="9525">
            <a:noFill/>
            <a:miter lim="800000"/>
            <a:headEnd/>
            <a:tailEnd/>
          </a:ln>
          <a:effectLst/>
        </p:spPr>
        <p:txBody>
          <a:bodyPr>
            <a:spAutoFit/>
          </a:bodyPr>
          <a:lstStyle/>
          <a:p>
            <a:pPr algn="ctr" defTabSz="914400" eaLnBrk="0" hangingPunct="0">
              <a:spcBef>
                <a:spcPct val="50000"/>
              </a:spcBef>
            </a:pPr>
            <a:r>
              <a:rPr lang="en-US" sz="1000" b="1" dirty="0">
                <a:solidFill>
                  <a:srgbClr val="000000"/>
                </a:solidFill>
                <a:latin typeface="Palatino Linotype" pitchFamily="18" charset="0"/>
                <a:ea typeface="+mn-ea"/>
              </a:rPr>
              <a:t>C O N F I D E N T I A L</a:t>
            </a:r>
          </a:p>
        </p:txBody>
      </p:sp>
      <p:graphicFrame>
        <p:nvGraphicFramePr>
          <p:cNvPr id="2198567" name="Object 39"/>
          <p:cNvGraphicFramePr>
            <a:graphicFrameLocks noChangeAspect="1"/>
          </p:cNvGraphicFramePr>
          <p:nvPr/>
        </p:nvGraphicFramePr>
        <p:xfrm>
          <a:off x="82550" y="6137275"/>
          <a:ext cx="1800225" cy="657225"/>
        </p:xfrm>
        <a:graphic>
          <a:graphicData uri="http://schemas.openxmlformats.org/presentationml/2006/ole">
            <p:oleObj spid="_x0000_s111618" name="Photo Editor Photo" r:id="rId3" imgW="14708653" imgH="7238095" progId="">
              <p:embed/>
            </p:oleObj>
          </a:graphicData>
        </a:graphic>
      </p:graphicFrame>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1C7C8D-A847-4B23-A1C9-D8F775CE7656}"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F8D51C-9C76-4824-8A7B-7BF2CE5C7A27}"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6950" y="1219200"/>
            <a:ext cx="3527425" cy="466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219200"/>
            <a:ext cx="3527425" cy="466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C397028-E584-4D54-8C8B-911B42A3400E}"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3078FFC-19A8-44BB-9B1F-99CC5A2732D6}"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1810D27-26B8-4340-A792-AB8A486321AE}"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3A3E1B8-A874-4ECC-B7C6-DAF36F810E5D}"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AA3940C-7F73-4BF0-A23C-997F3C0D7CBC}"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2ACEC6-6745-4A5A-99A7-0051ED7A11C9}"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93F9C5-51D9-405E-AE04-A0B01F52B8EE}"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84FDF9-CD11-4DC0-9F50-2A75950DCC8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7CB1A4-7C22-4BDB-B64A-11329CD8C248}"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6850" y="1219200"/>
            <a:ext cx="1943100" cy="543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7550" y="1219200"/>
            <a:ext cx="5676900" cy="543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0AAEA70-52AF-48CB-8781-60186D9C6C49}"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7550" y="6410325"/>
            <a:ext cx="7772400" cy="244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6950" y="1219200"/>
            <a:ext cx="3527425"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219200"/>
            <a:ext cx="3527425"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45288" y="6391275"/>
            <a:ext cx="2133600" cy="303213"/>
          </a:xfrm>
        </p:spPr>
        <p:txBody>
          <a:bodyPr/>
          <a:lstStyle>
            <a:lvl1pPr>
              <a:defRPr/>
            </a:lvl1pPr>
          </a:lstStyle>
          <a:p>
            <a:fld id="{B8E46EBD-8D8A-4B16-BBBD-795F0EC2F523}"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7550" y="6410325"/>
            <a:ext cx="7772400" cy="244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6950" y="1219200"/>
            <a:ext cx="3527425"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1219200"/>
            <a:ext cx="352742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3625850"/>
            <a:ext cx="352742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745288" y="6391275"/>
            <a:ext cx="2133600" cy="303213"/>
          </a:xfrm>
        </p:spPr>
        <p:txBody>
          <a:bodyPr/>
          <a:lstStyle>
            <a:lvl1pPr>
              <a:defRPr/>
            </a:lvl1pPr>
          </a:lstStyle>
          <a:p>
            <a:fld id="{F42516A7-47BE-4A91-9909-E83B22DC1ADD}"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17550" y="6410325"/>
            <a:ext cx="7772400" cy="244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6950" y="1219200"/>
            <a:ext cx="352742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1219200"/>
            <a:ext cx="352742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96950" y="3625850"/>
            <a:ext cx="352742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6775" y="3625850"/>
            <a:ext cx="352742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745288" y="6391275"/>
            <a:ext cx="2133600" cy="303213"/>
          </a:xfrm>
        </p:spPr>
        <p:txBody>
          <a:bodyPr/>
          <a:lstStyle>
            <a:lvl1pPr>
              <a:defRPr/>
            </a:lvl1pPr>
          </a:lstStyle>
          <a:p>
            <a:fld id="{4ED975C3-5011-4EA0-9BEE-40A673FF8BA0}"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7550" y="1219200"/>
            <a:ext cx="7772400" cy="543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745288" y="6391275"/>
            <a:ext cx="2133600" cy="303213"/>
          </a:xfrm>
        </p:spPr>
        <p:txBody>
          <a:bodyPr/>
          <a:lstStyle>
            <a:lvl1pPr>
              <a:defRPr/>
            </a:lvl1pPr>
          </a:lstStyle>
          <a:p>
            <a:fld id="{36AB3161-E9B2-4F74-A94D-3D6F9AFE9BDA}" type="slidenum">
              <a:rPr lang="en-US">
                <a:solidFill>
                  <a:srgbClr val="000000"/>
                </a:solidFill>
              </a:rPr>
              <a:pPr/>
              <a:t>‹#›</a:t>
            </a:fld>
            <a:endParaRPr lang="en-US" dirty="0">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7DF1D6-64B8-424C-B8F1-A986B9E986EB}"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CD13E7-B8F5-4AE0-B763-F961069E29A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54827B-39B2-436A-81AC-01C47D0BB502}"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2106C0-69FC-4922-9D87-10766DCCE06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36FB99-C722-475F-B9AA-647488479D17}"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4D0F7-BC88-4854-9962-23DD1336243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7405B-1935-4B38-BAC8-F7A4BD90341C}"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80DD04-585F-4202-8A32-5B42AC111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EEA412-90E0-4F03-A9A0-6D501E62A06E}" type="datetime1">
              <a:rPr lang="en-US"/>
              <a:pPr>
                <a:defRPr/>
              </a:pPr>
              <a:t>5/31/2012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225019-0BAE-45FA-88E9-A672908AA89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1AA167-0784-4D89-B8F1-5534DE31584A}" type="datetime1">
              <a:rPr lang="en-US"/>
              <a:pPr>
                <a:defRPr/>
              </a:pPr>
              <a:t>5/31/2012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6C3D9F-D1F7-4043-B661-D5CB0C02BED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EA8FE7-99D1-40B5-942A-537557DBCD1D}" type="datetime1">
              <a:rPr lang="en-US"/>
              <a:pPr>
                <a:defRPr/>
              </a:pPr>
              <a:t>5/31/2012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9CD7AC-EADF-4B79-A59E-5C5E30962F2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412F27-0415-429B-8242-A8145F006D06}" type="datetime1">
              <a:rPr lang="en-US"/>
              <a:pPr>
                <a:defRPr/>
              </a:pPr>
              <a:t>5/31/2012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8852F8-3E8E-4D2F-A351-ABE8054A894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D53106-3B37-4F02-AD74-EF5BA86D8A11}"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EDF63E-D0AD-4B1F-BFE9-91305743050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9C5E99-7C8E-4EBE-91CD-396885432077}"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7D4A07-960B-465E-AF73-3F7BEB751301}"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72BC64-7E69-4257-A7B9-0B54F59DF602}"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8C4261-16B0-4D4E-B87B-F044E97A782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7C66E0-FC34-4C4C-9B7C-3A05F967D195}"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94ECE1-8934-4049-966F-70F2588FCDC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EADD51-5EEC-48CB-AC12-986F515CDA2D}"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74822-9130-4D15-B6FD-E426C12A903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17530C-8018-4B3B-8CF9-1631F6D303A0}"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4A2F03-63BD-4A53-86D7-B9492AA139D3}"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AE7A65-D01A-48C7-94D4-1DC2378C9C7A}"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BC1F4-216A-4BFC-8FA1-DD4700F3C8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176CAC-E756-406F-9826-EAC5A00E32BD}" type="datetime1">
              <a:rPr lang="en-US"/>
              <a:pPr>
                <a:defRPr/>
              </a:pPr>
              <a:t>5/31/2012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E2A97E-E44F-455A-959D-7ACEE658E22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78A055-D358-4CCD-B2A3-EFEA732BF51A}"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756EF2-3069-4822-8E39-D2DEFE5C4867}"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971DCE-86E5-4F6D-A9A9-9BE756F905B9}" type="datetime1">
              <a:rPr lang="en-US"/>
              <a:pPr>
                <a:defRPr/>
              </a:pPr>
              <a:t>5/31/2012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01F517-B9B8-41D2-8F8D-F72FB3CEC19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AD1973-7C2C-4C63-928D-7EC2C313C2DE}" type="datetime1">
              <a:rPr lang="en-US"/>
              <a:pPr>
                <a:defRPr/>
              </a:pPr>
              <a:t>5/31/2012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599E1D8-ACA9-424E-871C-2CEB1AE29C4C}"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82581C-E6B1-4806-8E87-A9C5D8000EAE}" type="datetime1">
              <a:rPr lang="en-US"/>
              <a:pPr>
                <a:defRPr/>
              </a:pPr>
              <a:t>5/31/2012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4EA5258-2988-41BA-86FC-48D66E736C3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3B69E9-842A-49D7-924A-549755A790DE}"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EFDC1A-E3C7-4C57-AFD2-C3180AF16400}"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666559-4270-4641-B8A2-EC5C47C8E9F2}"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C918BE-06FC-476A-B8F6-C7AD42AD6F7B}"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136365-71C2-4D5B-929A-F413299C0A80}"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EFD7D2-4F8F-40CD-ACB8-9165802888B5}"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400AA3-D2A1-4576-98F2-C4567C5C67B4}" type="datetime1">
              <a:rPr lang="en-US"/>
              <a:pPr>
                <a:defRPr/>
              </a:pPr>
              <a:t>5/31/2012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265BB5-97E5-4FCD-A387-1EF3338B1B9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F274BA-F336-43B6-A4DF-18700ACF454F}" type="datetimeFigureOut">
              <a:rPr lang="en-US" smtClean="0">
                <a:solidFill>
                  <a:prstClr val="black">
                    <a:tint val="75000"/>
                  </a:prstClr>
                </a:solidFill>
              </a:rPr>
              <a:pPr/>
              <a:t>5/31/2012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436CD-CBCF-4619-B084-99FE5B02F886}" type="slidenum">
              <a:rPr lang="en-US" smtClean="0">
                <a:solidFill>
                  <a:prstClr val="black">
                    <a:tint val="75000"/>
                  </a:prstClr>
                </a:solidFill>
              </a:rPr>
              <a:pPr/>
              <a:t>‹#›</a:t>
            </a:fld>
            <a:endParaRPr lang="en-US">
              <a:solidFill>
                <a:prstClr val="black">
                  <a:tint val="75000"/>
                </a:prstClr>
              </a:solidFill>
            </a:endParaRPr>
          </a:p>
        </p:txBody>
      </p:sp>
      <p:pic>
        <p:nvPicPr>
          <p:cNvPr id="7" name="Picture 5" descr="powerpoint_title_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9771F-E56A-4644-B857-9F6C5B536E08}" type="datetimeFigureOut">
              <a:rPr lang="en-US" smtClean="0">
                <a:solidFill>
                  <a:prstClr val="black">
                    <a:tint val="75000"/>
                  </a:prstClr>
                </a:solidFill>
              </a:rPr>
              <a:pPr/>
              <a:t>5/31/2012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436CD-CBCF-4619-B084-99FE5B02F88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D1AD81-3E56-4161-8820-5DEFEEE523D9}" type="datetime1">
              <a:rPr lang="en-US"/>
              <a:pPr>
                <a:defRPr/>
              </a:pPr>
              <a:t>5/31/2012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6641C8-B72F-468A-8C45-8372C78CEA8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1DCEA-8D92-4F4A-ACD3-5D17B645EFA1}" type="datetimeFigureOut">
              <a:rPr lang="en-US" smtClean="0">
                <a:solidFill>
                  <a:prstClr val="black">
                    <a:tint val="75000"/>
                  </a:prstClr>
                </a:solidFill>
              </a:rPr>
              <a:pPr/>
              <a:t>5/31/2012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436CD-CBCF-4619-B084-99FE5B02F88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4EA43-656A-481C-95AF-25D13413BC5F}" type="datetimeFigureOut">
              <a:rPr lang="en-US" smtClean="0">
                <a:solidFill>
                  <a:prstClr val="black">
                    <a:tint val="75000"/>
                  </a:prstClr>
                </a:solidFill>
              </a:rPr>
              <a:pPr/>
              <a:t>5/31/2012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515D0-0ED2-4ECC-8656-9A111DA6BE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CFF949-BF4B-40C6-96FC-B2B27D072611}" type="datetimeFigureOut">
              <a:rPr lang="en-US" smtClean="0">
                <a:solidFill>
                  <a:prstClr val="black">
                    <a:tint val="75000"/>
                  </a:prstClr>
                </a:solidFill>
              </a:rPr>
              <a:pPr/>
              <a:t>5/31/2012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43572D-6DC4-4F11-A898-81425A46970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EFD5E-DD11-4C97-86E3-0DD4CFB680AD}" type="datetimeFigureOut">
              <a:rPr lang="en-US" smtClean="0">
                <a:solidFill>
                  <a:prstClr val="black">
                    <a:tint val="75000"/>
                  </a:prstClr>
                </a:solidFill>
              </a:rPr>
              <a:pPr/>
              <a:t>5/31/2012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EF08B8-0F10-4538-B76D-D9C0B11652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8CFE-1515-48F7-B9AE-A4B0E5905263}" type="datetimeFigureOut">
              <a:rPr lang="en-US" smtClean="0">
                <a:solidFill>
                  <a:prstClr val="black">
                    <a:tint val="75000"/>
                  </a:prstClr>
                </a:solidFill>
              </a:rPr>
              <a:pPr/>
              <a:t>5/31/2012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212CC0-13C9-4179-A195-0496767A7E0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F7DBF-A7B4-47BD-A39D-29A3AAAAA65B}" type="datetimeFigureOut">
              <a:rPr lang="en-US" smtClean="0">
                <a:solidFill>
                  <a:prstClr val="black">
                    <a:tint val="75000"/>
                  </a:prstClr>
                </a:solidFill>
              </a:rPr>
              <a:pPr/>
              <a:t>5/31/2012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A58817-1E18-4D7C-91C6-72146FE66E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81329-376D-4B52-9593-A2EDF9DB9D29}" type="datetimeFigureOut">
              <a:rPr lang="en-US" smtClean="0">
                <a:solidFill>
                  <a:prstClr val="black">
                    <a:tint val="75000"/>
                  </a:prstClr>
                </a:solidFill>
              </a:rPr>
              <a:pPr/>
              <a:t>5/31/2012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0E8CB7-DEB9-4D7A-B880-592CF7DBA3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2D970-61C5-4F31-B4B0-F2641B2D3E45}" type="datetimeFigureOut">
              <a:rPr lang="en-US" smtClean="0">
                <a:solidFill>
                  <a:prstClr val="black">
                    <a:tint val="75000"/>
                  </a:prstClr>
                </a:solidFill>
              </a:rPr>
              <a:pPr/>
              <a:t>5/31/2012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5F5661-112F-4C48-B560-D07DA8CD4C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8C26B-C94F-4FDA-86F7-CDD97B2B2F67}" type="datetimeFigureOut">
              <a:rPr lang="en-US" smtClean="0">
                <a:solidFill>
                  <a:prstClr val="black">
                    <a:tint val="75000"/>
                  </a:prstClr>
                </a:solidFill>
              </a:rPr>
              <a:pPr/>
              <a:t>5/31/2012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34EF80-BE0C-4DB9-BC66-F9E7C1C118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A53CC3-FB91-4E4E-B6C5-4A1FCCB1A3D0}"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D24ED-779D-4C3D-8BB9-94F6E1343B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F24C3A-1B61-422E-9D00-7E4F0D8295EB}"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DDC090-4EA3-47E1-A5AD-C2184A444E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oleObject" Target="../embeddings/oleObject1.bin"/><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vmlDrawing" Target="../drawings/vmlDrawing1.vml"/><Relationship Id="rId2" Type="http://schemas.openxmlformats.org/officeDocument/2006/relationships/slideLayout" Target="../slideLayouts/slideLayout32.xml"/><Relationship Id="rId16"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55CC6B8-BA4E-428E-8144-39C1FE99BCA0}" type="datetime1">
              <a:rPr lang="en-US"/>
              <a:pPr>
                <a:defRPr/>
              </a:pPr>
              <a:t>5/31/2012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9ADC81D-0F9A-41CE-B056-16F5876077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new_kkr_text_01.jpg"/>
          <p:cNvPicPr>
            <a:picLocks noChangeAspect="1"/>
          </p:cNvPicPr>
          <p:nvPr/>
        </p:nvPicPr>
        <p:blipFill>
          <a:blip r:embed="rId10"/>
          <a:srcRect/>
          <a:stretch>
            <a:fillRect/>
          </a:stretch>
        </p:blipFill>
        <p:spPr bwMode="auto">
          <a:xfrm>
            <a:off x="7893050" y="6172200"/>
            <a:ext cx="855663" cy="368300"/>
          </a:xfrm>
          <a:prstGeom prst="rect">
            <a:avLst/>
          </a:prstGeom>
          <a:noFill/>
          <a:ln w="9525">
            <a:noFill/>
            <a:miter lim="800000"/>
            <a:headEnd/>
            <a:tailEnd/>
          </a:ln>
        </p:spPr>
      </p:pic>
      <p:sp>
        <p:nvSpPr>
          <p:cNvPr id="4099" name="Rectangle 2"/>
          <p:cNvSpPr>
            <a:spLocks noGrp="1" noChangeArrowheads="1"/>
          </p:cNvSpPr>
          <p:nvPr>
            <p:ph type="title"/>
          </p:nvPr>
        </p:nvSpPr>
        <p:spPr bwMode="auto">
          <a:xfrm>
            <a:off x="385763" y="379413"/>
            <a:ext cx="8399462" cy="43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385763" y="1163638"/>
            <a:ext cx="8399462" cy="5008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393700" y="6507163"/>
            <a:ext cx="401638" cy="244475"/>
          </a:xfrm>
          <a:prstGeom prst="rect">
            <a:avLst/>
          </a:prstGeom>
          <a:noFill/>
          <a:ln w="9525">
            <a:noFill/>
            <a:miter lim="800000"/>
            <a:headEnd/>
            <a:tailEnd/>
          </a:ln>
          <a:effectLst/>
        </p:spPr>
        <p:txBody>
          <a:bodyPr wrap="none">
            <a:spAutoFit/>
          </a:bodyPr>
          <a:lstStyle/>
          <a:p>
            <a:pPr defTabSz="914400">
              <a:defRPr/>
            </a:pPr>
            <a:fld id="{931FF8E2-A096-4360-A7B7-2F9486EA84FD}" type="slidenum">
              <a:rPr lang="en-US" sz="1000">
                <a:solidFill>
                  <a:srgbClr val="444446"/>
                </a:solidFill>
                <a:latin typeface="Verdana"/>
                <a:ea typeface="+mn-ea"/>
              </a:rPr>
              <a:pPr defTabSz="914400">
                <a:defRPr/>
              </a:pPr>
              <a:t>‹#›</a:t>
            </a:fld>
            <a:endParaRPr lang="en-US" sz="1000">
              <a:solidFill>
                <a:srgbClr val="444446"/>
              </a:solidFill>
              <a:latin typeface="Verdana"/>
              <a:ea typeface="+mn-ea"/>
            </a:endParaRPr>
          </a:p>
        </p:txBody>
      </p:sp>
      <p:cxnSp>
        <p:nvCxnSpPr>
          <p:cNvPr id="7" name="Straight Connector 6"/>
          <p:cNvCxnSpPr/>
          <p:nvPr/>
        </p:nvCxnSpPr>
        <p:spPr>
          <a:xfrm flipV="1">
            <a:off x="487363" y="6494463"/>
            <a:ext cx="7302500" cy="1587"/>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88950" y="825500"/>
            <a:ext cx="815975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787" r:id="rId4"/>
    <p:sldLayoutId id="2147483788" r:id="rId5"/>
    <p:sldLayoutId id="2147483789" r:id="rId6"/>
    <p:sldLayoutId id="2147483790" r:id="rId7"/>
    <p:sldLayoutId id="2147483791" r:id="rId8"/>
  </p:sldLayoutIdLst>
  <p:timing>
    <p:tnLst>
      <p:par>
        <p:cTn id="1" dur="indefinite" restart="never" nodeType="tmRoot"/>
      </p:par>
    </p:tnLst>
  </p:timing>
  <p:hf sldNum="0" hd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Verdana" pitchFamily="34" charset="0"/>
          <a:cs typeface="Arial" charset="0"/>
        </a:defRPr>
      </a:lvl2pPr>
      <a:lvl3pPr algn="l" rtl="0" eaLnBrk="0" fontAlgn="base" hangingPunct="0">
        <a:spcBef>
          <a:spcPct val="0"/>
        </a:spcBef>
        <a:spcAft>
          <a:spcPct val="0"/>
        </a:spcAft>
        <a:defRPr sz="2000">
          <a:solidFill>
            <a:schemeClr val="tx1"/>
          </a:solidFill>
          <a:latin typeface="Verdana" pitchFamily="34" charset="0"/>
          <a:cs typeface="Arial" charset="0"/>
        </a:defRPr>
      </a:lvl3pPr>
      <a:lvl4pPr algn="l" rtl="0" eaLnBrk="0" fontAlgn="base" hangingPunct="0">
        <a:spcBef>
          <a:spcPct val="0"/>
        </a:spcBef>
        <a:spcAft>
          <a:spcPct val="0"/>
        </a:spcAft>
        <a:defRPr sz="2000">
          <a:solidFill>
            <a:schemeClr val="tx1"/>
          </a:solidFill>
          <a:latin typeface="Verdana" pitchFamily="34" charset="0"/>
          <a:cs typeface="Arial" charset="0"/>
        </a:defRPr>
      </a:lvl4pPr>
      <a:lvl5pPr algn="l" rtl="0" eaLnBrk="0" fontAlgn="base" hangingPunct="0">
        <a:spcBef>
          <a:spcPct val="0"/>
        </a:spcBef>
        <a:spcAft>
          <a:spcPct val="0"/>
        </a:spcAft>
        <a:defRPr sz="2000">
          <a:solidFill>
            <a:schemeClr val="tx1"/>
          </a:solidFill>
          <a:latin typeface="Verdana" pitchFamily="34" charset="0"/>
          <a:cs typeface="Arial" charset="0"/>
        </a:defRPr>
      </a:lvl5pPr>
      <a:lvl6pPr marL="457200" algn="l" rtl="0" fontAlgn="base">
        <a:spcBef>
          <a:spcPct val="0"/>
        </a:spcBef>
        <a:spcAft>
          <a:spcPct val="0"/>
        </a:spcAft>
        <a:defRPr sz="2000">
          <a:solidFill>
            <a:schemeClr val="tx1"/>
          </a:solidFill>
          <a:latin typeface="Verdana" pitchFamily="34" charset="0"/>
          <a:cs typeface="Arial" charset="0"/>
        </a:defRPr>
      </a:lvl6pPr>
      <a:lvl7pPr marL="914400" algn="l" rtl="0" fontAlgn="base">
        <a:spcBef>
          <a:spcPct val="0"/>
        </a:spcBef>
        <a:spcAft>
          <a:spcPct val="0"/>
        </a:spcAft>
        <a:defRPr sz="2000">
          <a:solidFill>
            <a:schemeClr val="tx1"/>
          </a:solidFill>
          <a:latin typeface="Verdana" pitchFamily="34" charset="0"/>
          <a:cs typeface="Arial" charset="0"/>
        </a:defRPr>
      </a:lvl7pPr>
      <a:lvl8pPr marL="1371600" algn="l" rtl="0" fontAlgn="base">
        <a:spcBef>
          <a:spcPct val="0"/>
        </a:spcBef>
        <a:spcAft>
          <a:spcPct val="0"/>
        </a:spcAft>
        <a:defRPr sz="2000">
          <a:solidFill>
            <a:schemeClr val="tx1"/>
          </a:solidFill>
          <a:latin typeface="Verdana" pitchFamily="34" charset="0"/>
          <a:cs typeface="Arial" charset="0"/>
        </a:defRPr>
      </a:lvl8pPr>
      <a:lvl9pPr marL="1828800" algn="l" rtl="0" fontAlgn="base">
        <a:spcBef>
          <a:spcPct val="0"/>
        </a:spcBef>
        <a:spcAft>
          <a:spcPct val="0"/>
        </a:spcAft>
        <a:defRPr sz="2000">
          <a:solidFill>
            <a:schemeClr val="tx1"/>
          </a:solidFill>
          <a:latin typeface="Verdana" pitchFamily="34" charset="0"/>
          <a:cs typeface="Arial" charset="0"/>
        </a:defRPr>
      </a:lvl9pPr>
    </p:titleStyle>
    <p:bodyStyle>
      <a:lvl1pPr marL="342900" indent="-342900" algn="l" rtl="0" eaLnBrk="0" fontAlgn="base" hangingPunct="0">
        <a:lnSpc>
          <a:spcPct val="95000"/>
        </a:lnSpc>
        <a:spcBef>
          <a:spcPct val="75000"/>
        </a:spcBef>
        <a:spcAft>
          <a:spcPct val="0"/>
        </a:spcAft>
        <a:defRPr b="1">
          <a:solidFill>
            <a:schemeClr val="tx1"/>
          </a:solidFill>
          <a:latin typeface="+mn-lt"/>
          <a:ea typeface="+mn-ea"/>
          <a:cs typeface="+mn-cs"/>
        </a:defRPr>
      </a:lvl1pPr>
      <a:lvl2pPr marL="347663" indent="-233363" algn="l" rtl="0" eaLnBrk="0" fontAlgn="base" hangingPunct="0">
        <a:lnSpc>
          <a:spcPct val="95000"/>
        </a:lnSpc>
        <a:spcBef>
          <a:spcPct val="35000"/>
        </a:spcBef>
        <a:spcAft>
          <a:spcPct val="0"/>
        </a:spcAft>
        <a:buClr>
          <a:schemeClr val="tx2"/>
        </a:buClr>
        <a:buChar char="•"/>
        <a:defRPr>
          <a:solidFill>
            <a:schemeClr val="tx1"/>
          </a:solidFill>
          <a:latin typeface="+mn-lt"/>
          <a:cs typeface="+mn-cs"/>
        </a:defRPr>
      </a:lvl2pPr>
      <a:lvl3pPr marL="630238" indent="-168275" algn="l" rtl="0" eaLnBrk="0" fontAlgn="base" hangingPunct="0">
        <a:spcBef>
          <a:spcPct val="20000"/>
        </a:spcBef>
        <a:spcAft>
          <a:spcPct val="0"/>
        </a:spcAft>
        <a:buClr>
          <a:schemeClr val="tx1"/>
        </a:buClr>
        <a:buChar char="•"/>
        <a:defRPr sz="1600">
          <a:solidFill>
            <a:schemeClr val="tx1"/>
          </a:solidFill>
          <a:latin typeface="+mn-lt"/>
          <a:cs typeface="+mn-cs"/>
        </a:defRPr>
      </a:lvl3pPr>
      <a:lvl4pPr marL="914400" indent="-169863" algn="l" rtl="0" eaLnBrk="0" fontAlgn="base" hangingPunct="0">
        <a:spcBef>
          <a:spcPct val="20000"/>
        </a:spcBef>
        <a:spcAft>
          <a:spcPct val="0"/>
        </a:spcAft>
        <a:buClr>
          <a:schemeClr val="tx1"/>
        </a:buClr>
        <a:buChar char="•"/>
        <a:defRPr sz="1400">
          <a:solidFill>
            <a:schemeClr val="tx1"/>
          </a:solidFill>
          <a:latin typeface="+mn-lt"/>
          <a:cs typeface="+mn-cs"/>
        </a:defRPr>
      </a:lvl4pPr>
      <a:lvl5pPr marL="1143000" indent="-114300" algn="l" rtl="0" eaLnBrk="0" fontAlgn="base" hangingPunct="0">
        <a:spcBef>
          <a:spcPct val="20000"/>
        </a:spcBef>
        <a:spcAft>
          <a:spcPct val="0"/>
        </a:spcAft>
        <a:buClr>
          <a:schemeClr val="tx1"/>
        </a:buClr>
        <a:buChar char="•"/>
        <a:defRPr sz="1200">
          <a:solidFill>
            <a:schemeClr val="tx1"/>
          </a:solidFill>
          <a:latin typeface="+mn-lt"/>
          <a:cs typeface="+mn-cs"/>
        </a:defRPr>
      </a:lvl5pPr>
      <a:lvl6pPr marL="1600200" indent="-114300" algn="l" rtl="0" fontAlgn="base">
        <a:spcBef>
          <a:spcPct val="20000"/>
        </a:spcBef>
        <a:spcAft>
          <a:spcPct val="0"/>
        </a:spcAft>
        <a:buClr>
          <a:schemeClr val="tx1"/>
        </a:buClr>
        <a:buChar char="•"/>
        <a:defRPr sz="1200">
          <a:solidFill>
            <a:schemeClr val="tx1"/>
          </a:solidFill>
          <a:latin typeface="+mn-lt"/>
          <a:cs typeface="+mn-cs"/>
        </a:defRPr>
      </a:lvl6pPr>
      <a:lvl7pPr marL="2057400" indent="-114300" algn="l" rtl="0" fontAlgn="base">
        <a:spcBef>
          <a:spcPct val="20000"/>
        </a:spcBef>
        <a:spcAft>
          <a:spcPct val="0"/>
        </a:spcAft>
        <a:buClr>
          <a:schemeClr val="tx1"/>
        </a:buClr>
        <a:buChar char="•"/>
        <a:defRPr sz="1200">
          <a:solidFill>
            <a:schemeClr val="tx1"/>
          </a:solidFill>
          <a:latin typeface="+mn-lt"/>
          <a:cs typeface="+mn-cs"/>
        </a:defRPr>
      </a:lvl7pPr>
      <a:lvl8pPr marL="2514600" indent="-114300" algn="l" rtl="0" fontAlgn="base">
        <a:spcBef>
          <a:spcPct val="20000"/>
        </a:spcBef>
        <a:spcAft>
          <a:spcPct val="0"/>
        </a:spcAft>
        <a:buClr>
          <a:schemeClr val="tx1"/>
        </a:buClr>
        <a:buChar char="•"/>
        <a:defRPr sz="1200">
          <a:solidFill>
            <a:schemeClr val="tx1"/>
          </a:solidFill>
          <a:latin typeface="+mn-lt"/>
          <a:cs typeface="+mn-cs"/>
        </a:defRPr>
      </a:lvl8pPr>
      <a:lvl9pPr marL="2971800" indent="-114300" algn="l" rtl="0" fontAlgn="base">
        <a:spcBef>
          <a:spcPct val="20000"/>
        </a:spcBef>
        <a:spcAft>
          <a:spcPct val="0"/>
        </a:spcAft>
        <a:buClr>
          <a:schemeClr val="tx1"/>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CDC99B7-5C74-4A6B-9156-0FA0B3742EBA}" type="datetime1">
              <a:rPr lang="en-US"/>
              <a:pPr>
                <a:defRPr/>
              </a:pPr>
              <a:t>5/31/2012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3517CCC-7612-4E1F-AA57-EAC6FCF5A3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7550" y="6410325"/>
            <a:ext cx="7772400" cy="244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en-US" smtClean="0"/>
          </a:p>
        </p:txBody>
      </p:sp>
      <p:sp>
        <p:nvSpPr>
          <p:cNvPr id="1157" name="Line 133"/>
          <p:cNvSpPr>
            <a:spLocks noChangeShapeType="1"/>
          </p:cNvSpPr>
          <p:nvPr/>
        </p:nvSpPr>
        <p:spPr bwMode="auto">
          <a:xfrm>
            <a:off x="246063" y="676275"/>
            <a:ext cx="8680450" cy="0"/>
          </a:xfrm>
          <a:prstGeom prst="line">
            <a:avLst/>
          </a:prstGeom>
          <a:noFill/>
          <a:ln w="9525">
            <a:solidFill>
              <a:schemeClr val="tx1"/>
            </a:solidFill>
            <a:round/>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1169" name="Rectangle 145"/>
          <p:cNvSpPr>
            <a:spLocks noGrp="1" noChangeArrowheads="1"/>
          </p:cNvSpPr>
          <p:nvPr>
            <p:ph type="body" idx="1"/>
          </p:nvPr>
        </p:nvSpPr>
        <p:spPr bwMode="auto">
          <a:xfrm>
            <a:off x="996950" y="1219200"/>
            <a:ext cx="7207250" cy="4660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94" name="Line 170"/>
          <p:cNvSpPr>
            <a:spLocks noChangeShapeType="1"/>
          </p:cNvSpPr>
          <p:nvPr/>
        </p:nvSpPr>
        <p:spPr bwMode="auto">
          <a:xfrm>
            <a:off x="8305800" y="501650"/>
            <a:ext cx="0" cy="171450"/>
          </a:xfrm>
          <a:prstGeom prst="line">
            <a:avLst/>
          </a:prstGeom>
          <a:noFill/>
          <a:ln w="9525">
            <a:solidFill>
              <a:schemeClr val="tx1"/>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graphicFrame>
        <p:nvGraphicFramePr>
          <p:cNvPr id="1199" name="Object 175"/>
          <p:cNvGraphicFramePr>
            <a:graphicFrameLocks noChangeAspect="1"/>
          </p:cNvGraphicFramePr>
          <p:nvPr/>
        </p:nvGraphicFramePr>
        <p:xfrm>
          <a:off x="82550" y="6137275"/>
          <a:ext cx="1800225" cy="657225"/>
        </p:xfrm>
        <a:graphic>
          <a:graphicData uri="http://schemas.openxmlformats.org/presentationml/2006/ole">
            <p:oleObj spid="_x0000_s110594" name="Photo Editor Photo" r:id="rId18" imgW="14708653" imgH="7238095" progId="">
              <p:embed/>
            </p:oleObj>
          </a:graphicData>
        </a:graphic>
      </p:graphicFrame>
      <p:sp>
        <p:nvSpPr>
          <p:cNvPr id="1202" name="Rectangle 178"/>
          <p:cNvSpPr>
            <a:spLocks noChangeArrowheads="1"/>
          </p:cNvSpPr>
          <p:nvPr/>
        </p:nvSpPr>
        <p:spPr bwMode="auto">
          <a:xfrm>
            <a:off x="233363" y="304800"/>
            <a:ext cx="8701087" cy="104775"/>
          </a:xfrm>
          <a:prstGeom prst="rect">
            <a:avLst/>
          </a:prstGeom>
          <a:solidFill>
            <a:srgbClr val="006600"/>
          </a:solidFill>
          <a:ln w="28575">
            <a:noFill/>
            <a:miter lim="800000"/>
            <a:headEnd/>
            <a:tailEnd/>
          </a:ln>
          <a:effectLst/>
        </p:spPr>
        <p:txBody>
          <a:bodyPr wrap="none" lIns="91429" tIns="45714" rIns="91429" bIns="45714" anchor="ctr"/>
          <a:lstStyle/>
          <a:p>
            <a:pPr defTabSz="914400" eaLnBrk="0" hangingPunct="0"/>
            <a:endParaRPr lang="en-US" sz="1200" b="1" dirty="0">
              <a:solidFill>
                <a:srgbClr val="FFFFFF"/>
              </a:solidFill>
              <a:latin typeface="Times New Roman" pitchFamily="18" charset="0"/>
              <a:ea typeface="+mn-ea"/>
            </a:endParaRPr>
          </a:p>
        </p:txBody>
      </p:sp>
      <p:sp>
        <p:nvSpPr>
          <p:cNvPr id="1203" name="Rectangle 179"/>
          <p:cNvSpPr>
            <a:spLocks noChangeArrowheads="1"/>
          </p:cNvSpPr>
          <p:nvPr/>
        </p:nvSpPr>
        <p:spPr bwMode="auto">
          <a:xfrm>
            <a:off x="233363" y="411163"/>
            <a:ext cx="8701087" cy="261937"/>
          </a:xfrm>
          <a:prstGeom prst="rect">
            <a:avLst/>
          </a:prstGeom>
          <a:solidFill>
            <a:srgbClr val="E4E4E4"/>
          </a:solidFill>
          <a:ln w="28575">
            <a:noFill/>
            <a:miter lim="800000"/>
            <a:headEnd/>
            <a:tailEnd/>
          </a:ln>
          <a:effectLst/>
        </p:spPr>
        <p:txBody>
          <a:bodyPr wrap="none" lIns="91429" tIns="182859" rIns="91429" bIns="182859" anchor="ctr"/>
          <a:lstStyle/>
          <a:p>
            <a:pPr defTabSz="914400" eaLnBrk="0" hangingPunct="0"/>
            <a:endParaRPr lang="en-US" sz="1200" b="1" dirty="0">
              <a:solidFill>
                <a:srgbClr val="000000"/>
              </a:solidFill>
              <a:latin typeface="Times New Roman" pitchFamily="18" charset="0"/>
              <a:ea typeface="+mn-ea"/>
            </a:endParaRPr>
          </a:p>
        </p:txBody>
      </p:sp>
      <p:sp>
        <p:nvSpPr>
          <p:cNvPr id="1204" name="Rectangle 180"/>
          <p:cNvSpPr>
            <a:spLocks noGrp="1" noChangeArrowheads="1"/>
          </p:cNvSpPr>
          <p:nvPr>
            <p:ph type="sldNum" sz="quarter" idx="4"/>
          </p:nvPr>
        </p:nvSpPr>
        <p:spPr bwMode="auto">
          <a:xfrm>
            <a:off x="6745288" y="6391275"/>
            <a:ext cx="21336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defTabSz="914400" eaLnBrk="0" hangingPunct="0"/>
            <a:fld id="{538D3AB8-D08D-498D-A227-E3F20CB0762F}" type="slidenum">
              <a:rPr lang="en-US">
                <a:solidFill>
                  <a:srgbClr val="000000"/>
                </a:solidFill>
                <a:latin typeface="Palatino Linotype" pitchFamily="18" charset="0"/>
                <a:ea typeface="+mn-ea"/>
              </a:rPr>
              <a:pPr defTabSz="914400" eaLnBrk="0" hangingPunct="0"/>
              <a:t>‹#›</a:t>
            </a:fld>
            <a:endParaRPr lang="en-US" dirty="0">
              <a:solidFill>
                <a:srgbClr val="000000"/>
              </a:solidFill>
              <a:latin typeface="Palatino Linotype" pitchFamily="18" charset="0"/>
              <a:ea typeface="+mn-ea"/>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Lst>
  <p:transition/>
  <p:hf hdr="0" ftr="0" dt="0"/>
  <p:txStyles>
    <p:titleStyle>
      <a:lvl1pPr algn="r" rtl="0" eaLnBrk="0" fontAlgn="base" hangingPunct="0">
        <a:spcBef>
          <a:spcPct val="0"/>
        </a:spcBef>
        <a:spcAft>
          <a:spcPct val="0"/>
        </a:spcAft>
        <a:defRPr sz="1000" b="1">
          <a:solidFill>
            <a:schemeClr val="tx1"/>
          </a:solidFill>
          <a:latin typeface="+mj-lt"/>
          <a:ea typeface="+mj-ea"/>
          <a:cs typeface="+mj-cs"/>
        </a:defRPr>
      </a:lvl1pPr>
      <a:lvl2pPr algn="r" rtl="0" eaLnBrk="0" fontAlgn="base" hangingPunct="0">
        <a:spcBef>
          <a:spcPct val="0"/>
        </a:spcBef>
        <a:spcAft>
          <a:spcPct val="0"/>
        </a:spcAft>
        <a:defRPr sz="1000" b="1">
          <a:solidFill>
            <a:schemeClr val="tx1"/>
          </a:solidFill>
          <a:latin typeface="Palatino Linotype" pitchFamily="18" charset="0"/>
        </a:defRPr>
      </a:lvl2pPr>
      <a:lvl3pPr algn="r" rtl="0" eaLnBrk="0" fontAlgn="base" hangingPunct="0">
        <a:spcBef>
          <a:spcPct val="0"/>
        </a:spcBef>
        <a:spcAft>
          <a:spcPct val="0"/>
        </a:spcAft>
        <a:defRPr sz="1000" b="1">
          <a:solidFill>
            <a:schemeClr val="tx1"/>
          </a:solidFill>
          <a:latin typeface="Palatino Linotype" pitchFamily="18" charset="0"/>
        </a:defRPr>
      </a:lvl3pPr>
      <a:lvl4pPr algn="r" rtl="0" eaLnBrk="0" fontAlgn="base" hangingPunct="0">
        <a:spcBef>
          <a:spcPct val="0"/>
        </a:spcBef>
        <a:spcAft>
          <a:spcPct val="0"/>
        </a:spcAft>
        <a:defRPr sz="1000" b="1">
          <a:solidFill>
            <a:schemeClr val="tx1"/>
          </a:solidFill>
          <a:latin typeface="Palatino Linotype" pitchFamily="18" charset="0"/>
        </a:defRPr>
      </a:lvl4pPr>
      <a:lvl5pPr algn="r" rtl="0" eaLnBrk="0" fontAlgn="base" hangingPunct="0">
        <a:spcBef>
          <a:spcPct val="0"/>
        </a:spcBef>
        <a:spcAft>
          <a:spcPct val="0"/>
        </a:spcAft>
        <a:defRPr sz="1000" b="1">
          <a:solidFill>
            <a:schemeClr val="tx1"/>
          </a:solidFill>
          <a:latin typeface="Palatino Linotype" pitchFamily="18" charset="0"/>
        </a:defRPr>
      </a:lvl5pPr>
      <a:lvl6pPr marL="457200" algn="r" rtl="0" eaLnBrk="0" fontAlgn="base" hangingPunct="0">
        <a:spcBef>
          <a:spcPct val="0"/>
        </a:spcBef>
        <a:spcAft>
          <a:spcPct val="0"/>
        </a:spcAft>
        <a:defRPr sz="1000" b="1">
          <a:solidFill>
            <a:schemeClr val="tx1"/>
          </a:solidFill>
          <a:latin typeface="Palatino Linotype" pitchFamily="18" charset="0"/>
        </a:defRPr>
      </a:lvl6pPr>
      <a:lvl7pPr marL="914400" algn="r" rtl="0" eaLnBrk="0" fontAlgn="base" hangingPunct="0">
        <a:spcBef>
          <a:spcPct val="0"/>
        </a:spcBef>
        <a:spcAft>
          <a:spcPct val="0"/>
        </a:spcAft>
        <a:defRPr sz="1000" b="1">
          <a:solidFill>
            <a:schemeClr val="tx1"/>
          </a:solidFill>
          <a:latin typeface="Palatino Linotype" pitchFamily="18" charset="0"/>
        </a:defRPr>
      </a:lvl7pPr>
      <a:lvl8pPr marL="1371600" algn="r" rtl="0" eaLnBrk="0" fontAlgn="base" hangingPunct="0">
        <a:spcBef>
          <a:spcPct val="0"/>
        </a:spcBef>
        <a:spcAft>
          <a:spcPct val="0"/>
        </a:spcAft>
        <a:defRPr sz="1000" b="1">
          <a:solidFill>
            <a:schemeClr val="tx1"/>
          </a:solidFill>
          <a:latin typeface="Palatino Linotype" pitchFamily="18" charset="0"/>
        </a:defRPr>
      </a:lvl8pPr>
      <a:lvl9pPr marL="1828800" algn="r" rtl="0" eaLnBrk="0" fontAlgn="base" hangingPunct="0">
        <a:spcBef>
          <a:spcPct val="0"/>
        </a:spcBef>
        <a:spcAft>
          <a:spcPct val="0"/>
        </a:spcAft>
        <a:defRPr sz="1000" b="1">
          <a:solidFill>
            <a:schemeClr val="tx1"/>
          </a:solidFill>
          <a:latin typeface="Palatino Linotype" pitchFamily="18" charset="0"/>
        </a:defRPr>
      </a:lvl9pPr>
    </p:titleStyle>
    <p:bodyStyle>
      <a:lvl1pPr marL="177800" indent="-177800" algn="l" rtl="0" eaLnBrk="0" fontAlgn="base" hangingPunct="0">
        <a:spcBef>
          <a:spcPct val="20000"/>
        </a:spcBef>
        <a:spcAft>
          <a:spcPct val="50000"/>
        </a:spcAft>
        <a:buClr>
          <a:schemeClr val="tx1"/>
        </a:buClr>
        <a:buSzPct val="55000"/>
        <a:buFont typeface="Wingdings" pitchFamily="2" charset="2"/>
        <a:buChar char="n"/>
        <a:defRPr sz="1600">
          <a:solidFill>
            <a:schemeClr val="tx1"/>
          </a:solidFill>
          <a:latin typeface="+mn-lt"/>
          <a:ea typeface="+mn-ea"/>
          <a:cs typeface="+mn-cs"/>
        </a:defRPr>
      </a:lvl1pPr>
      <a:lvl2pPr marL="520700" indent="-177800" algn="l" rtl="0" eaLnBrk="0" fontAlgn="base" hangingPunct="0">
        <a:spcBef>
          <a:spcPct val="20000"/>
        </a:spcBef>
        <a:spcAft>
          <a:spcPct val="50000"/>
        </a:spcAft>
        <a:buClr>
          <a:schemeClr val="tx1"/>
        </a:buClr>
        <a:buSzPct val="55000"/>
        <a:buFont typeface="Symbol" pitchFamily="18" charset="2"/>
        <a:buChar char="-"/>
        <a:defRPr sz="1400">
          <a:solidFill>
            <a:schemeClr val="tx1"/>
          </a:solidFill>
          <a:latin typeface="+mn-lt"/>
        </a:defRPr>
      </a:lvl2pPr>
      <a:lvl3pPr marL="863600" indent="-177800" algn="l" rtl="0" eaLnBrk="0" fontAlgn="base" hangingPunct="0">
        <a:spcBef>
          <a:spcPct val="20000"/>
        </a:spcBef>
        <a:spcAft>
          <a:spcPct val="0"/>
        </a:spcAft>
        <a:buClr>
          <a:schemeClr val="tx1"/>
        </a:buClr>
        <a:buSzPct val="60000"/>
        <a:buFont typeface="Wingdings" pitchFamily="2" charset="2"/>
        <a:buChar char="w"/>
        <a:defRPr sz="1200">
          <a:solidFill>
            <a:schemeClr val="tx1"/>
          </a:solidFill>
          <a:latin typeface="+mn-lt"/>
        </a:defRPr>
      </a:lvl3pPr>
      <a:lvl4pPr marL="1206500" indent="-177800" algn="l" rtl="0" eaLnBrk="0" fontAlgn="base" hangingPunct="0">
        <a:spcBef>
          <a:spcPct val="20000"/>
        </a:spcBef>
        <a:spcAft>
          <a:spcPct val="0"/>
        </a:spcAft>
        <a:buClr>
          <a:schemeClr val="tx1"/>
        </a:buClr>
        <a:buSzPct val="90000"/>
        <a:buFont typeface="Symbol" pitchFamily="18" charset="2"/>
        <a:buChar char="-"/>
        <a:defRPr sz="10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90FE4D3-A637-4DFE-AC92-06BC6774E31F}" type="datetime1">
              <a:rPr lang="en-US"/>
              <a:pPr>
                <a:defRPr/>
              </a:pPr>
              <a:t>5/31/2012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DA0C909-8788-4E48-8E45-3040CE6CAD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A4D81F06-4409-46FD-A861-F6AC6677CE69}" type="datetime1">
              <a:rPr lang="en-US">
                <a:ea typeface="+mn-ea"/>
              </a:rPr>
              <a:pPr>
                <a:defRPr/>
              </a:pPr>
              <a:t>5/31/2012</a:t>
            </a:fld>
            <a:endParaRPr lang="en-US">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7A38462-C8BA-403B-BFD7-8EDCD2E31D9A}" type="slidenum">
              <a:rPr lang="en-US">
                <a:ea typeface="+mn-ea"/>
              </a:rPr>
              <a:pPr>
                <a:defRPr/>
              </a:pPr>
              <a:t>‹#›</a:t>
            </a:fld>
            <a:endParaRPr lang="en-US">
              <a:ea typeface="+mn-ea"/>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DB29FEC-9111-46BD-A411-1689D443F69F}" type="datetimeFigureOut">
              <a:rPr lang="en-US" smtClean="0">
                <a:solidFill>
                  <a:prstClr val="black">
                    <a:tint val="75000"/>
                  </a:prstClr>
                </a:solidFill>
                <a:latin typeface="Arial" charset="0"/>
                <a:ea typeface="+mn-ea"/>
              </a:rPr>
              <a:pPr defTabSz="914400"/>
              <a:t>5/31/2012</a:t>
            </a:fld>
            <a:endParaRPr lang="en-US">
              <a:solidFill>
                <a:prstClr val="black">
                  <a:tint val="75000"/>
                </a:prstClr>
              </a:solidFill>
              <a:latin typeface="Arial" charset="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charset="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29436CD-CBCF-4619-B084-99FE5B02F886}" type="slidenum">
              <a:rPr lang="en-US" smtClean="0">
                <a:solidFill>
                  <a:prstClr val="black">
                    <a:tint val="75000"/>
                  </a:prstClr>
                </a:solidFill>
                <a:latin typeface="Arial" charset="0"/>
                <a:ea typeface="+mn-ea"/>
              </a:rPr>
              <a:pPr defTabSz="914400"/>
              <a:t>‹#›</a:t>
            </a:fld>
            <a:endParaRPr lang="en-US">
              <a:solidFill>
                <a:prstClr val="black">
                  <a:tint val="75000"/>
                </a:prstClr>
              </a:solidFill>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23.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650" y="1649413"/>
            <a:ext cx="8505825" cy="4832092"/>
          </a:xfrm>
          <a:prstGeom prst="rect">
            <a:avLst/>
          </a:prstGeom>
          <a:noFill/>
        </p:spPr>
        <p:txBody>
          <a:bodyPr>
            <a:spAutoFit/>
          </a:bodyPr>
          <a:lstStyle/>
          <a:p>
            <a:pPr>
              <a:defRPr/>
            </a:pPr>
            <a:r>
              <a:rPr lang="en-US" sz="2200" u="sng" dirty="0">
                <a:latin typeface="+mn-lt"/>
              </a:rPr>
              <a:t>Welcome</a:t>
            </a:r>
            <a:r>
              <a:rPr lang="en-US" sz="2200" dirty="0">
                <a:latin typeface="+mn-lt"/>
              </a:rPr>
              <a:t> - U.S. Senator George S. </a:t>
            </a:r>
            <a:r>
              <a:rPr lang="en-US" sz="2200" dirty="0" smtClean="0">
                <a:latin typeface="+mn-lt"/>
              </a:rPr>
              <a:t>LeMieux and Gunster Shareholder, Edward Tancer</a:t>
            </a:r>
            <a:r>
              <a:rPr lang="en-US" sz="2200" dirty="0">
                <a:latin typeface="+mn-lt"/>
              </a:rPr>
              <a:t/>
            </a:r>
            <a:br>
              <a:rPr lang="en-US" sz="2200" dirty="0">
                <a:latin typeface="+mn-lt"/>
              </a:rPr>
            </a:br>
            <a:r>
              <a:rPr lang="en-US" sz="2200" dirty="0">
                <a:latin typeface="+mn-lt"/>
              </a:rPr>
              <a:t/>
            </a:r>
            <a:br>
              <a:rPr lang="en-US" sz="2200" dirty="0">
                <a:latin typeface="+mn-lt"/>
              </a:rPr>
            </a:br>
            <a:r>
              <a:rPr lang="en-US" sz="2200" i="1" u="sng" dirty="0">
                <a:latin typeface="+mn-lt"/>
              </a:rPr>
              <a:t>Overview: Tax Increases </a:t>
            </a:r>
            <a:r>
              <a:rPr lang="en-US" sz="2200" dirty="0">
                <a:latin typeface="+mn-lt"/>
              </a:rPr>
              <a:t>- Adi Rappoport, Gunster</a:t>
            </a:r>
            <a:br>
              <a:rPr lang="en-US" sz="2200" dirty="0">
                <a:latin typeface="+mn-lt"/>
              </a:rPr>
            </a:br>
            <a:r>
              <a:rPr lang="en-US" sz="2200" dirty="0">
                <a:latin typeface="+mn-lt"/>
              </a:rPr>
              <a:t/>
            </a:r>
            <a:br>
              <a:rPr lang="en-US" sz="2200" dirty="0">
                <a:latin typeface="+mn-lt"/>
              </a:rPr>
            </a:br>
            <a:r>
              <a:rPr lang="en-US" sz="2200" i="1" u="sng" dirty="0">
                <a:latin typeface="+mn-lt"/>
              </a:rPr>
              <a:t>View from the Hill </a:t>
            </a:r>
            <a:r>
              <a:rPr lang="en-US" sz="2200" dirty="0">
                <a:latin typeface="+mn-lt"/>
              </a:rPr>
              <a:t>– Jeffrey D. </a:t>
            </a:r>
            <a:r>
              <a:rPr lang="en-US" sz="2200" dirty="0" err="1">
                <a:latin typeface="+mn-lt"/>
              </a:rPr>
              <a:t>McMillen</a:t>
            </a:r>
            <a:r>
              <a:rPr lang="en-US" sz="2200" dirty="0">
                <a:latin typeface="+mn-lt"/>
              </a:rPr>
              <a:t>, Akin Gump</a:t>
            </a:r>
            <a:br>
              <a:rPr lang="en-US" sz="2200" dirty="0">
                <a:latin typeface="+mn-lt"/>
              </a:rPr>
            </a:br>
            <a:r>
              <a:rPr lang="en-US" sz="2200" dirty="0">
                <a:latin typeface="+mn-lt"/>
              </a:rPr>
              <a:t/>
            </a:r>
            <a:br>
              <a:rPr lang="en-US" sz="2200" dirty="0">
                <a:latin typeface="+mn-lt"/>
              </a:rPr>
            </a:br>
            <a:r>
              <a:rPr lang="en-US" sz="2200" i="1" u="sng" dirty="0">
                <a:latin typeface="+mn-lt"/>
              </a:rPr>
              <a:t>The Legal Perspective</a:t>
            </a:r>
            <a:r>
              <a:rPr lang="en-US" sz="2200" i="1" dirty="0">
                <a:latin typeface="+mn-lt"/>
              </a:rPr>
              <a:t> </a:t>
            </a:r>
            <a:r>
              <a:rPr lang="en-US" sz="2200" dirty="0">
                <a:latin typeface="+mn-lt"/>
              </a:rPr>
              <a:t>– Robert C. White, Gunster</a:t>
            </a:r>
            <a:br>
              <a:rPr lang="en-US" sz="2200" dirty="0">
                <a:latin typeface="+mn-lt"/>
              </a:rPr>
            </a:br>
            <a:r>
              <a:rPr lang="en-US" sz="2200" dirty="0">
                <a:latin typeface="+mn-lt"/>
              </a:rPr>
              <a:t/>
            </a:r>
            <a:br>
              <a:rPr lang="en-US" sz="2200" dirty="0">
                <a:latin typeface="+mn-lt"/>
              </a:rPr>
            </a:br>
            <a:r>
              <a:rPr lang="en-US" sz="2200" i="1" u="sng" dirty="0">
                <a:latin typeface="+mn-lt"/>
              </a:rPr>
              <a:t>The Investment Perspective</a:t>
            </a:r>
            <a:r>
              <a:rPr lang="en-US" sz="2200" i="1" dirty="0">
                <a:latin typeface="+mn-lt"/>
              </a:rPr>
              <a:t> </a:t>
            </a:r>
            <a:r>
              <a:rPr lang="en-US" sz="2200" dirty="0">
                <a:latin typeface="+mn-lt"/>
              </a:rPr>
              <a:t>– Craig L. </a:t>
            </a:r>
            <a:r>
              <a:rPr lang="en-US" sz="2200" dirty="0" err="1">
                <a:latin typeface="+mn-lt"/>
              </a:rPr>
              <a:t>Farlie</a:t>
            </a:r>
            <a:r>
              <a:rPr lang="en-US" sz="2200" dirty="0">
                <a:latin typeface="+mn-lt"/>
              </a:rPr>
              <a:t>, </a:t>
            </a:r>
            <a:r>
              <a:rPr lang="en-US" sz="2200" dirty="0" err="1">
                <a:latin typeface="+mn-lt"/>
              </a:rPr>
              <a:t>Farlie</a:t>
            </a:r>
            <a:r>
              <a:rPr lang="en-US" sz="2200" dirty="0">
                <a:latin typeface="+mn-lt"/>
              </a:rPr>
              <a:t> Turner</a:t>
            </a:r>
            <a:br>
              <a:rPr lang="en-US" sz="2200" dirty="0">
                <a:latin typeface="+mn-lt"/>
              </a:rPr>
            </a:br>
            <a:r>
              <a:rPr lang="en-US" sz="2200" dirty="0">
                <a:latin typeface="+mn-lt"/>
              </a:rPr>
              <a:t/>
            </a:r>
            <a:br>
              <a:rPr lang="en-US" sz="2200" dirty="0">
                <a:latin typeface="+mn-lt"/>
              </a:rPr>
            </a:br>
            <a:r>
              <a:rPr lang="en-US" sz="2200" i="1" u="sng" dirty="0">
                <a:latin typeface="+mn-lt"/>
              </a:rPr>
              <a:t>Wealth Preservation Techniques </a:t>
            </a:r>
            <a:r>
              <a:rPr lang="en-US" sz="2200" dirty="0">
                <a:latin typeface="+mn-lt"/>
              </a:rPr>
              <a:t>– James B. Davis, Gunster</a:t>
            </a:r>
            <a:br>
              <a:rPr lang="en-US" sz="2200" dirty="0">
                <a:latin typeface="+mn-lt"/>
              </a:rPr>
            </a:br>
            <a:r>
              <a:rPr lang="en-US" sz="2200" dirty="0">
                <a:latin typeface="+mn-lt"/>
              </a:rPr>
              <a:t/>
            </a:r>
            <a:br>
              <a:rPr lang="en-US" sz="2200" dirty="0">
                <a:latin typeface="+mn-lt"/>
              </a:rPr>
            </a:br>
            <a:r>
              <a:rPr lang="en-US" sz="2200" i="1" u="sng" dirty="0">
                <a:latin typeface="+mn-lt"/>
              </a:rPr>
              <a:t>Closing, Q&amp;A </a:t>
            </a:r>
            <a:r>
              <a:rPr lang="en-US" sz="2200" dirty="0">
                <a:latin typeface="+mn-lt"/>
              </a:rPr>
              <a:t>- </a:t>
            </a:r>
            <a:r>
              <a:rPr lang="en-US" sz="2200" smtClean="0">
                <a:solidFill>
                  <a:prstClr val="black"/>
                </a:solidFill>
                <a:latin typeface="Calibri"/>
              </a:rPr>
              <a:t>Edward Tancer, </a:t>
            </a:r>
            <a:r>
              <a:rPr lang="en-US" sz="2200" dirty="0" smtClean="0">
                <a:solidFill>
                  <a:prstClr val="black"/>
                </a:solidFill>
                <a:latin typeface="Calibri"/>
              </a:rPr>
              <a:t>Gunster</a:t>
            </a:r>
            <a:endParaRPr lang="en-US" sz="2200" dirty="0">
              <a:latin typeface="+mn-lt"/>
            </a:endParaRPr>
          </a:p>
        </p:txBody>
      </p:sp>
      <p:sp>
        <p:nvSpPr>
          <p:cNvPr id="3" name="TextBox 2"/>
          <p:cNvSpPr txBox="1"/>
          <p:nvPr/>
        </p:nvSpPr>
        <p:spPr>
          <a:xfrm>
            <a:off x="0" y="900113"/>
            <a:ext cx="9144000" cy="646112"/>
          </a:xfrm>
          <a:prstGeom prst="rect">
            <a:avLst/>
          </a:prstGeom>
          <a:noFill/>
        </p:spPr>
        <p:txBody>
          <a:bodyPr>
            <a:spAutoFit/>
          </a:bodyPr>
          <a:lstStyle/>
          <a:p>
            <a:pPr algn="ctr">
              <a:defRPr/>
            </a:pPr>
            <a:r>
              <a:rPr lang="en-US" sz="3600" b="1" dirty="0">
                <a:latin typeface="+mn-lt"/>
              </a:rPr>
              <a:t>The Impending Tax Storm…are you prepared?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28675"/>
            <a:ext cx="8229600" cy="1143000"/>
          </a:xfrm>
        </p:spPr>
        <p:txBody>
          <a:bodyPr/>
          <a:lstStyle/>
          <a:p>
            <a:r>
              <a:rPr lang="en-US" sz="3200" b="1" dirty="0" smtClean="0"/>
              <a:t>Example – Healthcare Act</a:t>
            </a:r>
            <a:br>
              <a:rPr lang="en-US" sz="3200" b="1" dirty="0" smtClean="0"/>
            </a:br>
            <a:r>
              <a:rPr lang="en-US" sz="3200" b="1" dirty="0" smtClean="0"/>
              <a:t>Tax on Net Investment Income</a:t>
            </a:r>
          </a:p>
        </p:txBody>
      </p:sp>
      <p:graphicFrame>
        <p:nvGraphicFramePr>
          <p:cNvPr id="5" name="Content Placeholder 6"/>
          <p:cNvGraphicFramePr>
            <a:graphicFrameLocks noGrp="1"/>
          </p:cNvGraphicFramePr>
          <p:nvPr>
            <p:ph idx="1"/>
          </p:nvPr>
        </p:nvGraphicFramePr>
        <p:xfrm>
          <a:off x="381000" y="3968366"/>
          <a:ext cx="8229600" cy="2695633"/>
        </p:xfrm>
        <a:graphic>
          <a:graphicData uri="http://schemas.openxmlformats.org/drawingml/2006/table">
            <a:tbl>
              <a:tblPr firstRow="1" bandRow="1">
                <a:tableStyleId>{5C22544A-7EE6-4342-B048-85BDC9FD1C3A}</a:tableStyleId>
              </a:tblPr>
              <a:tblGrid>
                <a:gridCol w="3810000"/>
                <a:gridCol w="2209800"/>
                <a:gridCol w="2209800"/>
              </a:tblGrid>
              <a:tr h="952991">
                <a:tc>
                  <a:txBody>
                    <a:bodyPr/>
                    <a:lstStyle/>
                    <a:p>
                      <a:endParaRPr lang="en-US" b="0" dirty="0">
                        <a:solidFill>
                          <a:schemeClr val="tx1"/>
                        </a:solidFill>
                      </a:endParaRPr>
                    </a:p>
                  </a:txBody>
                  <a:tcPr marL="92295" marR="92295"/>
                </a:tc>
                <a:tc>
                  <a:txBody>
                    <a:bodyPr/>
                    <a:lstStyle/>
                    <a:p>
                      <a:pPr algn="ctr"/>
                      <a:endParaRPr lang="en-US" b="1" dirty="0" smtClean="0">
                        <a:solidFill>
                          <a:schemeClr val="tx1"/>
                        </a:solidFill>
                      </a:endParaRPr>
                    </a:p>
                    <a:p>
                      <a:pPr algn="ctr"/>
                      <a:r>
                        <a:rPr lang="en-US" b="1" dirty="0" smtClean="0">
                          <a:solidFill>
                            <a:schemeClr val="tx1"/>
                          </a:solidFill>
                        </a:rPr>
                        <a:t>December</a:t>
                      </a:r>
                      <a:r>
                        <a:rPr lang="en-US" b="1" baseline="0" dirty="0" smtClean="0">
                          <a:solidFill>
                            <a:schemeClr val="tx1"/>
                          </a:solidFill>
                        </a:rPr>
                        <a:t> 31, 2012</a:t>
                      </a:r>
                      <a:endParaRPr lang="en-US" b="1" dirty="0">
                        <a:solidFill>
                          <a:schemeClr val="tx1"/>
                        </a:solidFill>
                      </a:endParaRPr>
                    </a:p>
                  </a:txBody>
                  <a:tcPr marL="92295" marR="92295"/>
                </a:tc>
                <a:tc>
                  <a:txBody>
                    <a:bodyPr/>
                    <a:lstStyle/>
                    <a:p>
                      <a:pPr algn="ctr"/>
                      <a:endParaRPr lang="en-US" b="1" dirty="0" smtClean="0">
                        <a:solidFill>
                          <a:schemeClr val="tx1"/>
                        </a:solidFill>
                      </a:endParaRPr>
                    </a:p>
                    <a:p>
                      <a:pPr algn="ctr"/>
                      <a:r>
                        <a:rPr lang="en-US" b="1" dirty="0" smtClean="0">
                          <a:solidFill>
                            <a:schemeClr val="tx1"/>
                          </a:solidFill>
                        </a:rPr>
                        <a:t>January 1, </a:t>
                      </a:r>
                    </a:p>
                    <a:p>
                      <a:pPr algn="ctr"/>
                      <a:r>
                        <a:rPr lang="en-US" b="1" dirty="0" smtClean="0">
                          <a:solidFill>
                            <a:schemeClr val="tx1"/>
                          </a:solidFill>
                        </a:rPr>
                        <a:t>2013</a:t>
                      </a:r>
                      <a:endParaRPr lang="en-US" b="1" dirty="0">
                        <a:solidFill>
                          <a:schemeClr val="tx1"/>
                        </a:solidFill>
                      </a:endParaRPr>
                    </a:p>
                  </a:txBody>
                  <a:tcPr marL="92295" marR="92295"/>
                </a:tc>
              </a:tr>
              <a:tr h="462482">
                <a:tc>
                  <a:txBody>
                    <a:bodyPr/>
                    <a:lstStyle/>
                    <a:p>
                      <a:pPr algn="l"/>
                      <a:r>
                        <a:rPr lang="en-US" dirty="0" smtClean="0"/>
                        <a:t>Capital Gain</a:t>
                      </a:r>
                      <a:r>
                        <a:rPr lang="en-US" baseline="0" dirty="0" smtClean="0"/>
                        <a:t> On Sale</a:t>
                      </a:r>
                      <a:endParaRPr lang="en-US" dirty="0"/>
                    </a:p>
                  </a:txBody>
                  <a:tcPr marL="92295" marR="92295"/>
                </a:tc>
                <a:tc>
                  <a:txBody>
                    <a:bodyPr/>
                    <a:lstStyle/>
                    <a:p>
                      <a:pPr algn="ctr"/>
                      <a:r>
                        <a:rPr lang="en-US" dirty="0" smtClean="0"/>
                        <a:t>$37,500</a:t>
                      </a:r>
                      <a:endParaRPr lang="en-US" dirty="0"/>
                    </a:p>
                  </a:txBody>
                  <a:tcPr marL="92295" marR="92295"/>
                </a:tc>
                <a:tc>
                  <a:txBody>
                    <a:bodyPr/>
                    <a:lstStyle/>
                    <a:p>
                      <a:pPr algn="ctr"/>
                      <a:r>
                        <a:rPr lang="en-US" dirty="0" smtClean="0"/>
                        <a:t>$50,000</a:t>
                      </a:r>
                      <a:endParaRPr lang="en-US" dirty="0"/>
                    </a:p>
                  </a:txBody>
                  <a:tcPr marL="92295" marR="92295"/>
                </a:tc>
              </a:tr>
              <a:tr h="604963">
                <a:tc>
                  <a:txBody>
                    <a:bodyPr/>
                    <a:lstStyle/>
                    <a:p>
                      <a:r>
                        <a:rPr lang="en-US" b="0" dirty="0" smtClean="0"/>
                        <a:t>Unearned Income Medicare Contribution Tax</a:t>
                      </a:r>
                      <a:endParaRPr lang="en-US" b="0" dirty="0"/>
                    </a:p>
                  </a:txBody>
                  <a:tcPr marL="92295" marR="92295"/>
                </a:tc>
                <a:tc>
                  <a:txBody>
                    <a:bodyPr/>
                    <a:lstStyle/>
                    <a:p>
                      <a:pPr algn="ctr"/>
                      <a:r>
                        <a:rPr lang="en-US" b="0" dirty="0" smtClean="0"/>
                        <a:t>$0</a:t>
                      </a:r>
                      <a:endParaRPr lang="en-US" b="0" dirty="0"/>
                    </a:p>
                  </a:txBody>
                  <a:tcPr marL="92295" marR="92295"/>
                </a:tc>
                <a:tc>
                  <a:txBody>
                    <a:bodyPr/>
                    <a:lstStyle/>
                    <a:p>
                      <a:pPr algn="ctr"/>
                      <a:r>
                        <a:rPr lang="en-US" b="0" dirty="0" smtClean="0"/>
                        <a:t>$5,700</a:t>
                      </a:r>
                      <a:endParaRPr lang="en-US" b="0" dirty="0"/>
                    </a:p>
                  </a:txBody>
                  <a:tcPr marL="92295" marR="92295"/>
                </a:tc>
              </a:tr>
              <a:tr h="604963">
                <a:tc>
                  <a:txBody>
                    <a:bodyPr/>
                    <a:lstStyle/>
                    <a:p>
                      <a:endParaRPr lang="en-US" b="1" dirty="0" smtClean="0"/>
                    </a:p>
                    <a:p>
                      <a:r>
                        <a:rPr lang="en-US" b="1" dirty="0" smtClean="0"/>
                        <a:t>Total Tax</a:t>
                      </a:r>
                      <a:endParaRPr lang="en-US" b="1" dirty="0"/>
                    </a:p>
                  </a:txBody>
                  <a:tcPr marL="92295" marR="92295"/>
                </a:tc>
                <a:tc>
                  <a:txBody>
                    <a:bodyPr/>
                    <a:lstStyle/>
                    <a:p>
                      <a:pPr algn="ctr"/>
                      <a:endParaRPr lang="en-US" b="1" dirty="0" smtClean="0"/>
                    </a:p>
                    <a:p>
                      <a:pPr algn="ctr"/>
                      <a:r>
                        <a:rPr lang="en-US" b="1" dirty="0" smtClean="0"/>
                        <a:t>$37,500</a:t>
                      </a:r>
                      <a:endParaRPr lang="en-US" b="1" dirty="0"/>
                    </a:p>
                  </a:txBody>
                  <a:tcPr marL="92295" marR="92295"/>
                </a:tc>
                <a:tc>
                  <a:txBody>
                    <a:bodyPr/>
                    <a:lstStyle/>
                    <a:p>
                      <a:pPr algn="ctr"/>
                      <a:endParaRPr lang="en-US" b="0" dirty="0" smtClean="0"/>
                    </a:p>
                    <a:p>
                      <a:pPr algn="ctr"/>
                      <a:r>
                        <a:rPr lang="en-US" b="1" dirty="0" smtClean="0"/>
                        <a:t>$55,700</a:t>
                      </a:r>
                      <a:endParaRPr lang="en-US" b="1" dirty="0"/>
                    </a:p>
                  </a:txBody>
                  <a:tcPr marL="92295" marR="92295"/>
                </a:tc>
              </a:tr>
            </a:tbl>
          </a:graphicData>
        </a:graphic>
      </p:graphicFrame>
      <p:sp>
        <p:nvSpPr>
          <p:cNvPr id="24601" name="TextBox 5"/>
          <p:cNvSpPr txBox="1">
            <a:spLocks noChangeArrowheads="1"/>
          </p:cNvSpPr>
          <p:nvPr/>
        </p:nvSpPr>
        <p:spPr bwMode="auto">
          <a:xfrm>
            <a:off x="1025525" y="1855788"/>
            <a:ext cx="7162800" cy="2062103"/>
          </a:xfrm>
          <a:prstGeom prst="rect">
            <a:avLst/>
          </a:prstGeom>
          <a:noFill/>
          <a:ln w="9525">
            <a:noFill/>
            <a:miter lim="800000"/>
            <a:headEnd/>
            <a:tailEnd/>
          </a:ln>
        </p:spPr>
        <p:txBody>
          <a:bodyPr>
            <a:spAutoFit/>
          </a:bodyPr>
          <a:lstStyle/>
          <a:p>
            <a:pPr defTabSz="914400"/>
            <a:r>
              <a:rPr lang="en-US" sz="1600" dirty="0" smtClean="0">
                <a:solidFill>
                  <a:srgbClr val="000000"/>
                </a:solidFill>
                <a:latin typeface="Calibri" pitchFamily="34" charset="0"/>
                <a:ea typeface="+mn-ea"/>
              </a:rPr>
              <a:t>Granny Lois purchased her Coral Gables residence in 1953 for $40,000.  She enters into a contract to sell her house with a proposed closing date in early 2013.  The sales price is $540,000. The gain on the sale is $500,000.   The first $250,000 of gain is excluded from Granny Lois’s gross income under IRC §121. Assume that in addition to the gain from the sale, Granny has other income of $100,000, so her MAGI is $350,000.   Granny’s net investment income is $250,000.  Her MAGI exceeds the threshold amount by $150,000, so her tax base for application of the 3.8% </a:t>
            </a:r>
            <a:r>
              <a:rPr lang="en-US" sz="1600" dirty="0" err="1" smtClean="0">
                <a:solidFill>
                  <a:srgbClr val="000000"/>
                </a:solidFill>
                <a:latin typeface="Calibri" pitchFamily="34" charset="0"/>
                <a:ea typeface="+mn-ea"/>
              </a:rPr>
              <a:t>medicare</a:t>
            </a:r>
            <a:r>
              <a:rPr lang="en-US" sz="1600" dirty="0" smtClean="0">
                <a:solidFill>
                  <a:srgbClr val="000000"/>
                </a:solidFill>
                <a:latin typeface="Calibri" pitchFamily="34" charset="0"/>
                <a:ea typeface="+mn-ea"/>
              </a:rPr>
              <a:t> tax is $150,000 (lesser of $250,000 or $150,000).     </a:t>
            </a:r>
            <a:endParaRPr lang="en-US" sz="1600" dirty="0">
              <a:solidFill>
                <a:srgbClr val="000000"/>
              </a:solidFill>
              <a:latin typeface="Calibri" pitchFamily="34" charset="0"/>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857250"/>
            <a:ext cx="8229600" cy="1143000"/>
          </a:xfrm>
        </p:spPr>
        <p:txBody>
          <a:bodyPr>
            <a:normAutofit/>
          </a:bodyPr>
          <a:lstStyle/>
          <a:p>
            <a:r>
              <a:rPr lang="en-US" sz="2400" b="1" dirty="0" smtClean="0"/>
              <a:t>2013: The Largest Tax Increase in the History of the World!</a:t>
            </a:r>
          </a:p>
        </p:txBody>
      </p:sp>
      <p:graphicFrame>
        <p:nvGraphicFramePr>
          <p:cNvPr id="5" name="Content Placeholder 6"/>
          <p:cNvGraphicFramePr>
            <a:graphicFrameLocks noGrp="1"/>
          </p:cNvGraphicFramePr>
          <p:nvPr>
            <p:ph idx="1"/>
          </p:nvPr>
        </p:nvGraphicFramePr>
        <p:xfrm>
          <a:off x="457200" y="1727878"/>
          <a:ext cx="8229600" cy="5021418"/>
        </p:xfrm>
        <a:graphic>
          <a:graphicData uri="http://schemas.openxmlformats.org/drawingml/2006/table">
            <a:tbl>
              <a:tblPr firstRow="1" bandRow="1">
                <a:tableStyleId>{5C22544A-7EE6-4342-B048-85BDC9FD1C3A}</a:tableStyleId>
              </a:tblPr>
              <a:tblGrid>
                <a:gridCol w="3003504"/>
                <a:gridCol w="1742032"/>
                <a:gridCol w="1742032"/>
                <a:gridCol w="1742032"/>
              </a:tblGrid>
              <a:tr h="482214">
                <a:tc>
                  <a:txBody>
                    <a:bodyPr/>
                    <a:lstStyle/>
                    <a:p>
                      <a:endParaRPr lang="en-US" b="0" dirty="0">
                        <a:solidFill>
                          <a:schemeClr val="tx1"/>
                        </a:solidFill>
                      </a:endParaRPr>
                    </a:p>
                  </a:txBody>
                  <a:tcPr marL="92295" marR="92295"/>
                </a:tc>
                <a:tc>
                  <a:txBody>
                    <a:bodyPr/>
                    <a:lstStyle/>
                    <a:p>
                      <a:pPr algn="ctr"/>
                      <a:r>
                        <a:rPr lang="en-US" b="1" dirty="0" smtClean="0">
                          <a:solidFill>
                            <a:schemeClr val="tx1"/>
                          </a:solidFill>
                        </a:rPr>
                        <a:t>Pre-2001 Law</a:t>
                      </a:r>
                      <a:endParaRPr lang="en-US" b="1" dirty="0">
                        <a:solidFill>
                          <a:schemeClr val="tx1"/>
                        </a:solidFill>
                      </a:endParaRPr>
                    </a:p>
                  </a:txBody>
                  <a:tcPr marL="92295" marR="92295"/>
                </a:tc>
                <a:tc>
                  <a:txBody>
                    <a:bodyPr/>
                    <a:lstStyle/>
                    <a:p>
                      <a:pPr algn="ctr"/>
                      <a:r>
                        <a:rPr lang="en-US" b="1" dirty="0" smtClean="0">
                          <a:solidFill>
                            <a:schemeClr val="tx1"/>
                          </a:solidFill>
                        </a:rPr>
                        <a:t>2012 Law</a:t>
                      </a:r>
                      <a:endParaRPr lang="en-US" b="1" dirty="0">
                        <a:solidFill>
                          <a:schemeClr val="tx1"/>
                        </a:solidFill>
                      </a:endParaRPr>
                    </a:p>
                  </a:txBody>
                  <a:tcPr marL="92295" marR="92295"/>
                </a:tc>
                <a:tc>
                  <a:txBody>
                    <a:bodyPr/>
                    <a:lstStyle/>
                    <a:p>
                      <a:pPr algn="ctr"/>
                      <a:r>
                        <a:rPr lang="en-US" b="1" dirty="0" smtClean="0">
                          <a:solidFill>
                            <a:schemeClr val="tx1"/>
                          </a:solidFill>
                        </a:rPr>
                        <a:t>2013 Law</a:t>
                      </a:r>
                      <a:endParaRPr lang="en-US" b="1" dirty="0">
                        <a:solidFill>
                          <a:schemeClr val="tx1"/>
                        </a:solidFill>
                      </a:endParaRPr>
                    </a:p>
                  </a:txBody>
                  <a:tcPr marL="92295" marR="92295"/>
                </a:tc>
              </a:tr>
              <a:tr h="482214">
                <a:tc>
                  <a:txBody>
                    <a:bodyPr/>
                    <a:lstStyle/>
                    <a:p>
                      <a:pPr algn="l"/>
                      <a:r>
                        <a:rPr lang="en-US" sz="1200" dirty="0" smtClean="0"/>
                        <a:t>Top Ordinary Income Rate</a:t>
                      </a:r>
                      <a:endParaRPr lang="en-US" sz="1200" dirty="0"/>
                    </a:p>
                  </a:txBody>
                  <a:tcPr marL="92295" marR="92295"/>
                </a:tc>
                <a:tc>
                  <a:txBody>
                    <a:bodyPr/>
                    <a:lstStyle/>
                    <a:p>
                      <a:pPr algn="ctr"/>
                      <a:r>
                        <a:rPr lang="en-US" sz="1200" dirty="0" smtClean="0"/>
                        <a:t>39.6%</a:t>
                      </a:r>
                      <a:endParaRPr lang="en-US" sz="1200" dirty="0"/>
                    </a:p>
                  </a:txBody>
                  <a:tcPr marL="92295" marR="92295"/>
                </a:tc>
                <a:tc>
                  <a:txBody>
                    <a:bodyPr/>
                    <a:lstStyle/>
                    <a:p>
                      <a:pPr algn="ctr"/>
                      <a:r>
                        <a:rPr lang="en-US" sz="1200" dirty="0" smtClean="0"/>
                        <a:t>35.00%</a:t>
                      </a:r>
                      <a:endParaRPr lang="en-US" sz="1200" dirty="0"/>
                    </a:p>
                  </a:txBody>
                  <a:tcPr marL="92295" marR="92295"/>
                </a:tc>
                <a:tc>
                  <a:txBody>
                    <a:bodyPr/>
                    <a:lstStyle/>
                    <a:p>
                      <a:pPr algn="ctr"/>
                      <a:r>
                        <a:rPr lang="en-US" sz="1200" dirty="0" smtClean="0"/>
                        <a:t>39.6%</a:t>
                      </a:r>
                      <a:endParaRPr lang="en-US" sz="1200" dirty="0"/>
                    </a:p>
                  </a:txBody>
                  <a:tcPr marL="92295" marR="92295"/>
                </a:tc>
              </a:tr>
              <a:tr h="482214">
                <a:tc>
                  <a:txBody>
                    <a:bodyPr/>
                    <a:lstStyle/>
                    <a:p>
                      <a:r>
                        <a:rPr lang="en-US" sz="1200" dirty="0" smtClean="0"/>
                        <a:t>Top Capital Gains Rate</a:t>
                      </a:r>
                      <a:endParaRPr lang="en-US" sz="1200" dirty="0"/>
                    </a:p>
                  </a:txBody>
                  <a:tcPr marL="92295" marR="92295"/>
                </a:tc>
                <a:tc>
                  <a:txBody>
                    <a:bodyPr/>
                    <a:lstStyle/>
                    <a:p>
                      <a:pPr algn="ctr"/>
                      <a:r>
                        <a:rPr lang="en-US" sz="1200" dirty="0" smtClean="0"/>
                        <a:t>20.00%</a:t>
                      </a:r>
                      <a:endParaRPr lang="en-US" sz="1200" dirty="0"/>
                    </a:p>
                  </a:txBody>
                  <a:tcPr marL="92295" marR="92295"/>
                </a:tc>
                <a:tc>
                  <a:txBody>
                    <a:bodyPr/>
                    <a:lstStyle/>
                    <a:p>
                      <a:pPr algn="ctr"/>
                      <a:r>
                        <a:rPr lang="en-US" sz="1200" dirty="0" smtClean="0"/>
                        <a:t>15.00%</a:t>
                      </a:r>
                      <a:endParaRPr lang="en-US" sz="1200" dirty="0"/>
                    </a:p>
                  </a:txBody>
                  <a:tcPr marL="92295" marR="92295"/>
                </a:tc>
                <a:tc>
                  <a:txBody>
                    <a:bodyPr/>
                    <a:lstStyle/>
                    <a:p>
                      <a:pPr algn="ctr"/>
                      <a:r>
                        <a:rPr lang="en-US" sz="1200" dirty="0" smtClean="0"/>
                        <a:t>23.80%</a:t>
                      </a:r>
                      <a:endParaRPr lang="en-US" sz="1200" dirty="0"/>
                    </a:p>
                  </a:txBody>
                  <a:tcPr marL="92295" marR="92295"/>
                </a:tc>
              </a:tr>
              <a:tr h="482214">
                <a:tc>
                  <a:txBody>
                    <a:bodyPr/>
                    <a:lstStyle/>
                    <a:p>
                      <a:r>
                        <a:rPr lang="en-US" sz="1200" dirty="0" smtClean="0"/>
                        <a:t>Tax Rate on Dividends </a:t>
                      </a:r>
                      <a:endParaRPr lang="en-US" sz="1200" dirty="0"/>
                    </a:p>
                  </a:txBody>
                  <a:tcPr marL="92295" marR="92295"/>
                </a:tc>
                <a:tc>
                  <a:txBody>
                    <a:bodyPr/>
                    <a:lstStyle/>
                    <a:p>
                      <a:pPr algn="ctr"/>
                      <a:r>
                        <a:rPr lang="en-US" sz="1200" dirty="0" smtClean="0"/>
                        <a:t>39.6%</a:t>
                      </a:r>
                      <a:endParaRPr lang="en-US" sz="1200" dirty="0"/>
                    </a:p>
                  </a:txBody>
                  <a:tcPr marL="92295" marR="92295"/>
                </a:tc>
                <a:tc>
                  <a:txBody>
                    <a:bodyPr/>
                    <a:lstStyle/>
                    <a:p>
                      <a:pPr algn="ctr"/>
                      <a:r>
                        <a:rPr lang="en-US" sz="1200" dirty="0" smtClean="0"/>
                        <a:t>15.00%</a:t>
                      </a:r>
                      <a:endParaRPr lang="en-US" sz="1200" dirty="0"/>
                    </a:p>
                  </a:txBody>
                  <a:tcPr marL="92295" marR="92295"/>
                </a:tc>
                <a:tc>
                  <a:txBody>
                    <a:bodyPr/>
                    <a:lstStyle/>
                    <a:p>
                      <a:pPr algn="ctr"/>
                      <a:r>
                        <a:rPr lang="en-US" sz="1200" dirty="0" smtClean="0"/>
                        <a:t>43.40%</a:t>
                      </a:r>
                      <a:endParaRPr lang="en-US" sz="1200" dirty="0"/>
                    </a:p>
                  </a:txBody>
                  <a:tcPr marL="92295" marR="92295"/>
                </a:tc>
              </a:tr>
              <a:tr h="482214">
                <a:tc>
                  <a:txBody>
                    <a:bodyPr/>
                    <a:lstStyle/>
                    <a:p>
                      <a:r>
                        <a:rPr lang="en-US" sz="1200" b="0" dirty="0" smtClean="0"/>
                        <a:t>Tax</a:t>
                      </a:r>
                      <a:r>
                        <a:rPr lang="en-US" sz="1200" b="0" baseline="0" dirty="0" smtClean="0"/>
                        <a:t> Rate on Interest, Rents, Royalties, and Other Ordinary Investment Income</a:t>
                      </a:r>
                      <a:endParaRPr lang="en-US" sz="1200" b="0" dirty="0"/>
                    </a:p>
                  </a:txBody>
                  <a:tcPr marL="92295" marR="92295"/>
                </a:tc>
                <a:tc>
                  <a:txBody>
                    <a:bodyPr/>
                    <a:lstStyle/>
                    <a:p>
                      <a:pPr algn="ctr"/>
                      <a:endParaRPr lang="en-US" sz="1200" b="0" dirty="0" smtClean="0"/>
                    </a:p>
                    <a:p>
                      <a:pPr algn="ctr"/>
                      <a:r>
                        <a:rPr lang="en-US" sz="1200" dirty="0" smtClean="0"/>
                        <a:t>39.6</a:t>
                      </a:r>
                      <a:r>
                        <a:rPr lang="en-US" sz="1200" b="0" dirty="0" smtClean="0"/>
                        <a:t>%</a:t>
                      </a:r>
                      <a:endParaRPr lang="en-US" sz="1200" b="0" dirty="0"/>
                    </a:p>
                  </a:txBody>
                  <a:tcPr marL="92295" marR="92295"/>
                </a:tc>
                <a:tc>
                  <a:txBody>
                    <a:bodyPr/>
                    <a:lstStyle/>
                    <a:p>
                      <a:pPr algn="ctr"/>
                      <a:endParaRPr lang="en-US" sz="1200" b="0" dirty="0" smtClean="0"/>
                    </a:p>
                    <a:p>
                      <a:pPr algn="ctr"/>
                      <a:r>
                        <a:rPr lang="en-US" sz="1200" b="0" dirty="0" smtClean="0"/>
                        <a:t>35.00%</a:t>
                      </a:r>
                      <a:endParaRPr lang="en-US" sz="1200" b="0" dirty="0"/>
                    </a:p>
                  </a:txBody>
                  <a:tcPr marL="92295" marR="92295"/>
                </a:tc>
                <a:tc>
                  <a:txBody>
                    <a:bodyPr/>
                    <a:lstStyle/>
                    <a:p>
                      <a:pPr algn="ctr"/>
                      <a:endParaRPr lang="en-US" sz="1200" b="0" dirty="0" smtClean="0"/>
                    </a:p>
                    <a:p>
                      <a:pPr algn="ctr"/>
                      <a:r>
                        <a:rPr lang="en-US" sz="1200" b="0" dirty="0" smtClean="0"/>
                        <a:t>43.40%</a:t>
                      </a:r>
                      <a:endParaRPr lang="en-US" sz="1200" b="0" dirty="0"/>
                    </a:p>
                  </a:txBody>
                  <a:tcPr marL="92295" marR="92295"/>
                </a:tc>
              </a:tr>
              <a:tr h="482214">
                <a:tc>
                  <a:txBody>
                    <a:bodyPr/>
                    <a:lstStyle/>
                    <a:p>
                      <a:r>
                        <a:rPr lang="en-US" sz="1200" b="0" dirty="0" smtClean="0"/>
                        <a:t>Estate/Gift</a:t>
                      </a:r>
                      <a:r>
                        <a:rPr lang="en-US" sz="1200" b="0" baseline="0" dirty="0" smtClean="0"/>
                        <a:t> Tax Exclusion Amount</a:t>
                      </a:r>
                      <a:endParaRPr lang="en-US" sz="1200" b="0" dirty="0"/>
                    </a:p>
                  </a:txBody>
                  <a:tcPr marL="92295" marR="92295"/>
                </a:tc>
                <a:tc>
                  <a:txBody>
                    <a:bodyPr/>
                    <a:lstStyle/>
                    <a:p>
                      <a:pPr algn="ctr"/>
                      <a:r>
                        <a:rPr lang="en-US" sz="1200" b="0" dirty="0" smtClean="0"/>
                        <a:t>$675,000</a:t>
                      </a:r>
                      <a:endParaRPr lang="en-US" sz="1200" b="0" dirty="0"/>
                    </a:p>
                  </a:txBody>
                  <a:tcPr marL="92295" marR="92295"/>
                </a:tc>
                <a:tc>
                  <a:txBody>
                    <a:bodyPr/>
                    <a:lstStyle/>
                    <a:p>
                      <a:pPr algn="ctr"/>
                      <a:r>
                        <a:rPr lang="en-US" sz="1200" b="0" dirty="0" smtClean="0"/>
                        <a:t>$5,120,000</a:t>
                      </a:r>
                      <a:endParaRPr lang="en-US" sz="1200" b="0" dirty="0"/>
                    </a:p>
                  </a:txBody>
                  <a:tcPr marL="92295" marR="92295"/>
                </a:tc>
                <a:tc>
                  <a:txBody>
                    <a:bodyPr/>
                    <a:lstStyle/>
                    <a:p>
                      <a:pPr algn="ctr"/>
                      <a:r>
                        <a:rPr lang="en-US" sz="1200" b="0" dirty="0" smtClean="0"/>
                        <a:t>$1,000,000</a:t>
                      </a:r>
                      <a:endParaRPr lang="en-US" sz="1200" b="0" dirty="0"/>
                    </a:p>
                  </a:txBody>
                  <a:tcPr marL="92295" marR="92295"/>
                </a:tc>
              </a:tr>
              <a:tr h="990731">
                <a:tc>
                  <a:txBody>
                    <a:bodyPr/>
                    <a:lstStyle/>
                    <a:p>
                      <a:r>
                        <a:rPr lang="en-US" sz="1200" b="0" dirty="0" smtClean="0"/>
                        <a:t>Estate/Gift Tax Rate</a:t>
                      </a:r>
                      <a:endParaRPr lang="en-US" sz="1200" b="0" dirty="0"/>
                    </a:p>
                  </a:txBody>
                  <a:tcPr marL="92295" marR="92295"/>
                </a:tc>
                <a:tc>
                  <a:txBody>
                    <a:bodyPr/>
                    <a:lstStyle/>
                    <a:p>
                      <a:pPr algn="ctr"/>
                      <a:r>
                        <a:rPr lang="en-US" sz="1200" b="0" dirty="0" smtClean="0"/>
                        <a:t>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Plus a 5% tax surcharge on estates in excess of $10,000,000</a:t>
                      </a:r>
                    </a:p>
                    <a:p>
                      <a:pPr algn="ctr"/>
                      <a:endParaRPr lang="en-US" sz="1200" b="0" dirty="0"/>
                    </a:p>
                  </a:txBody>
                  <a:tcPr marL="92295" marR="92295"/>
                </a:tc>
                <a:tc>
                  <a:txBody>
                    <a:bodyPr/>
                    <a:lstStyle/>
                    <a:p>
                      <a:pPr algn="ctr"/>
                      <a:r>
                        <a:rPr lang="en-US" sz="1200" b="0" dirty="0" smtClean="0"/>
                        <a:t>35%</a:t>
                      </a:r>
                      <a:endParaRPr lang="en-US" sz="1200" b="0" dirty="0"/>
                    </a:p>
                  </a:txBody>
                  <a:tcPr marL="92295" marR="92295"/>
                </a:tc>
                <a:tc>
                  <a:txBody>
                    <a:bodyPr/>
                    <a:lstStyle/>
                    <a:p>
                      <a:pPr algn="ctr"/>
                      <a:r>
                        <a:rPr lang="en-US" sz="1200" b="0" dirty="0" smtClean="0"/>
                        <a:t>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Plus a 5% tax surcharge on estates in excess of $10,000,000</a:t>
                      </a:r>
                    </a:p>
                    <a:p>
                      <a:pPr algn="ctr"/>
                      <a:endParaRPr lang="en-US" sz="1200" b="0" dirty="0"/>
                    </a:p>
                  </a:txBody>
                  <a:tcPr marL="92295" marR="92295"/>
                </a:tc>
              </a:tr>
              <a:tr h="630465">
                <a:tc>
                  <a:txBody>
                    <a:bodyPr/>
                    <a:lstStyle/>
                    <a:p>
                      <a:r>
                        <a:rPr lang="en-US" sz="1200" b="0" dirty="0" smtClean="0"/>
                        <a:t>Employee’s Share of Social</a:t>
                      </a:r>
                      <a:r>
                        <a:rPr lang="en-US" sz="1200" b="0" baseline="0" dirty="0" smtClean="0"/>
                        <a:t> Security (up to wage base)</a:t>
                      </a:r>
                      <a:endParaRPr lang="en-US" sz="1200" b="0" dirty="0"/>
                    </a:p>
                  </a:txBody>
                  <a:tcPr marL="92295" marR="92295"/>
                </a:tc>
                <a:tc>
                  <a:txBody>
                    <a:bodyPr/>
                    <a:lstStyle/>
                    <a:p>
                      <a:pPr algn="ctr"/>
                      <a:r>
                        <a:rPr lang="en-US" sz="1200" b="0" dirty="0" smtClean="0"/>
                        <a:t>6.2%</a:t>
                      </a:r>
                      <a:endParaRPr lang="en-US" sz="1200" b="0" dirty="0"/>
                    </a:p>
                  </a:txBody>
                  <a:tcPr marL="92295" marR="92295"/>
                </a:tc>
                <a:tc>
                  <a:txBody>
                    <a:bodyPr/>
                    <a:lstStyle/>
                    <a:p>
                      <a:pPr algn="ctr"/>
                      <a:r>
                        <a:rPr lang="en-US" sz="1200" b="0" dirty="0" smtClean="0"/>
                        <a:t>4.2%  ($106,800 wage base) </a:t>
                      </a:r>
                    </a:p>
                    <a:p>
                      <a:pPr algn="ctr"/>
                      <a:r>
                        <a:rPr lang="en-US" sz="1200" b="0" dirty="0" smtClean="0"/>
                        <a:t>Capped at $4,486</a:t>
                      </a:r>
                      <a:endParaRPr lang="en-US" sz="1200" b="0" dirty="0"/>
                    </a:p>
                  </a:txBody>
                  <a:tcPr marL="92295" marR="92295"/>
                </a:tc>
                <a:tc>
                  <a:txBody>
                    <a:bodyPr/>
                    <a:lstStyle/>
                    <a:p>
                      <a:pPr algn="ctr"/>
                      <a:r>
                        <a:rPr lang="en-US" sz="1200" b="0" dirty="0" smtClean="0"/>
                        <a:t>6.2% ($113,700</a:t>
                      </a:r>
                      <a:r>
                        <a:rPr lang="en-US" sz="1200" b="0" baseline="0" dirty="0" smtClean="0"/>
                        <a:t> wage base)</a:t>
                      </a:r>
                    </a:p>
                    <a:p>
                      <a:pPr algn="ctr"/>
                      <a:r>
                        <a:rPr lang="en-US" sz="1200" b="0" baseline="0" dirty="0" smtClean="0"/>
                        <a:t>Capped at $7,049</a:t>
                      </a:r>
                      <a:endParaRPr lang="en-US" sz="1200" b="0" dirty="0"/>
                    </a:p>
                  </a:txBody>
                  <a:tcPr marL="92295" marR="92295"/>
                </a:tc>
              </a:tr>
              <a:tr h="482214">
                <a:tc>
                  <a:txBody>
                    <a:bodyPr/>
                    <a:lstStyle/>
                    <a:p>
                      <a:r>
                        <a:rPr lang="en-US" sz="1200" b="0" dirty="0" smtClean="0"/>
                        <a:t>Employee’s Share of Medicare</a:t>
                      </a:r>
                      <a:endParaRPr lang="en-US" sz="1200" b="0" dirty="0"/>
                    </a:p>
                  </a:txBody>
                  <a:tcPr marL="92295" marR="92295"/>
                </a:tc>
                <a:tc>
                  <a:txBody>
                    <a:bodyPr/>
                    <a:lstStyle/>
                    <a:p>
                      <a:pPr algn="ctr"/>
                      <a:r>
                        <a:rPr lang="en-US" sz="1200" b="0" dirty="0" smtClean="0"/>
                        <a:t>1.45%</a:t>
                      </a:r>
                      <a:endParaRPr lang="en-US" sz="1200" b="0" dirty="0"/>
                    </a:p>
                  </a:txBody>
                  <a:tcPr marL="92295" marR="92295"/>
                </a:tc>
                <a:tc>
                  <a:txBody>
                    <a:bodyPr/>
                    <a:lstStyle/>
                    <a:p>
                      <a:pPr algn="ctr"/>
                      <a:r>
                        <a:rPr lang="en-US" sz="1200" b="0" dirty="0" smtClean="0"/>
                        <a:t>1.45%</a:t>
                      </a:r>
                      <a:endParaRPr lang="en-US" sz="1200" b="0" dirty="0"/>
                    </a:p>
                  </a:txBody>
                  <a:tcPr marL="92295" marR="92295"/>
                </a:tc>
                <a:tc>
                  <a:txBody>
                    <a:bodyPr/>
                    <a:lstStyle/>
                    <a:p>
                      <a:pPr algn="ctr"/>
                      <a:r>
                        <a:rPr lang="en-US" sz="1200" b="0" dirty="0" smtClean="0"/>
                        <a:t>2.35%</a:t>
                      </a:r>
                      <a:endParaRPr lang="en-US" sz="1200" b="0" dirty="0"/>
                    </a:p>
                  </a:txBody>
                  <a:tcPr marL="92295" marR="92295"/>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28675"/>
            <a:ext cx="8229600" cy="1143000"/>
          </a:xfrm>
        </p:spPr>
        <p:txBody>
          <a:bodyPr/>
          <a:lstStyle/>
          <a:p>
            <a:r>
              <a:rPr lang="en-US" sz="3200" b="1" smtClean="0"/>
              <a:t>Example - $20 million Business</a:t>
            </a:r>
          </a:p>
        </p:txBody>
      </p:sp>
      <p:graphicFrame>
        <p:nvGraphicFramePr>
          <p:cNvPr id="5" name="Content Placeholder 6"/>
          <p:cNvGraphicFramePr>
            <a:graphicFrameLocks noGrp="1"/>
          </p:cNvGraphicFramePr>
          <p:nvPr>
            <p:ph idx="1"/>
          </p:nvPr>
        </p:nvGraphicFramePr>
        <p:xfrm>
          <a:off x="381000" y="3449638"/>
          <a:ext cx="8229600" cy="2682240"/>
        </p:xfrm>
        <a:graphic>
          <a:graphicData uri="http://schemas.openxmlformats.org/drawingml/2006/table">
            <a:tbl>
              <a:tblPr firstRow="1" bandRow="1">
                <a:tableStyleId>{5C22544A-7EE6-4342-B048-85BDC9FD1C3A}</a:tableStyleId>
              </a:tblPr>
              <a:tblGrid>
                <a:gridCol w="3810000"/>
                <a:gridCol w="2209800"/>
                <a:gridCol w="2209800"/>
              </a:tblGrid>
              <a:tr h="1036320">
                <a:tc>
                  <a:txBody>
                    <a:bodyPr/>
                    <a:lstStyle/>
                    <a:p>
                      <a:endParaRPr lang="en-US" b="0" dirty="0">
                        <a:solidFill>
                          <a:schemeClr val="tx1"/>
                        </a:solidFill>
                      </a:endParaRPr>
                    </a:p>
                  </a:txBody>
                  <a:tcPr marL="92295" marR="92295"/>
                </a:tc>
                <a:tc>
                  <a:txBody>
                    <a:bodyPr/>
                    <a:lstStyle/>
                    <a:p>
                      <a:pPr algn="ctr"/>
                      <a:endParaRPr lang="en-US" b="1" dirty="0" smtClean="0">
                        <a:solidFill>
                          <a:schemeClr val="tx1"/>
                        </a:solidFill>
                      </a:endParaRPr>
                    </a:p>
                    <a:p>
                      <a:pPr algn="ctr"/>
                      <a:r>
                        <a:rPr lang="en-US" b="1" dirty="0" smtClean="0">
                          <a:solidFill>
                            <a:schemeClr val="tx1"/>
                          </a:solidFill>
                        </a:rPr>
                        <a:t>December</a:t>
                      </a:r>
                      <a:r>
                        <a:rPr lang="en-US" b="1" baseline="0" dirty="0" smtClean="0">
                          <a:solidFill>
                            <a:schemeClr val="tx1"/>
                          </a:solidFill>
                        </a:rPr>
                        <a:t> 31, 2012</a:t>
                      </a:r>
                      <a:endParaRPr lang="en-US" b="1" dirty="0">
                        <a:solidFill>
                          <a:schemeClr val="tx1"/>
                        </a:solidFill>
                      </a:endParaRPr>
                    </a:p>
                  </a:txBody>
                  <a:tcPr marL="92295" marR="92295"/>
                </a:tc>
                <a:tc>
                  <a:txBody>
                    <a:bodyPr/>
                    <a:lstStyle/>
                    <a:p>
                      <a:pPr algn="ctr"/>
                      <a:endParaRPr lang="en-US" b="1" dirty="0" smtClean="0">
                        <a:solidFill>
                          <a:schemeClr val="tx1"/>
                        </a:solidFill>
                      </a:endParaRPr>
                    </a:p>
                    <a:p>
                      <a:pPr algn="ctr"/>
                      <a:r>
                        <a:rPr lang="en-US" b="1" dirty="0" smtClean="0">
                          <a:solidFill>
                            <a:schemeClr val="tx1"/>
                          </a:solidFill>
                        </a:rPr>
                        <a:t>January 1, </a:t>
                      </a:r>
                    </a:p>
                    <a:p>
                      <a:pPr algn="ctr"/>
                      <a:r>
                        <a:rPr lang="en-US" b="1" dirty="0" smtClean="0">
                          <a:solidFill>
                            <a:schemeClr val="tx1"/>
                          </a:solidFill>
                        </a:rPr>
                        <a:t>2013</a:t>
                      </a:r>
                      <a:endParaRPr lang="en-US" b="1" dirty="0">
                        <a:solidFill>
                          <a:schemeClr val="tx1"/>
                        </a:solidFill>
                      </a:endParaRPr>
                    </a:p>
                  </a:txBody>
                  <a:tcPr marL="92295" marR="92295"/>
                </a:tc>
              </a:tr>
              <a:tr h="502920">
                <a:tc>
                  <a:txBody>
                    <a:bodyPr/>
                    <a:lstStyle/>
                    <a:p>
                      <a:pPr algn="l"/>
                      <a:r>
                        <a:rPr lang="en-US" dirty="0" smtClean="0"/>
                        <a:t>Sales Price for Business</a:t>
                      </a:r>
                      <a:endParaRPr lang="en-US" dirty="0"/>
                    </a:p>
                  </a:txBody>
                  <a:tcPr marL="92295" marR="92295"/>
                </a:tc>
                <a:tc>
                  <a:txBody>
                    <a:bodyPr/>
                    <a:lstStyle/>
                    <a:p>
                      <a:pPr algn="ctr"/>
                      <a:r>
                        <a:rPr lang="en-US" dirty="0" smtClean="0"/>
                        <a:t>$20,000,000</a:t>
                      </a:r>
                      <a:endParaRPr lang="en-US" dirty="0"/>
                    </a:p>
                  </a:txBody>
                  <a:tcPr marL="92295" marR="92295"/>
                </a:tc>
                <a:tc>
                  <a:txBody>
                    <a:bodyPr/>
                    <a:lstStyle/>
                    <a:p>
                      <a:pPr algn="ctr"/>
                      <a:r>
                        <a:rPr lang="en-US" dirty="0" smtClean="0"/>
                        <a:t>$20,000,000</a:t>
                      </a:r>
                      <a:endParaRPr lang="en-US" dirty="0"/>
                    </a:p>
                  </a:txBody>
                  <a:tcPr marL="92295" marR="92295"/>
                </a:tc>
              </a:tr>
              <a:tr h="502920">
                <a:tc>
                  <a:txBody>
                    <a:bodyPr/>
                    <a:lstStyle/>
                    <a:p>
                      <a:r>
                        <a:rPr lang="en-US" b="0" dirty="0" smtClean="0"/>
                        <a:t>Total Taxes</a:t>
                      </a:r>
                      <a:endParaRPr lang="en-US" b="0" dirty="0"/>
                    </a:p>
                  </a:txBody>
                  <a:tcPr marL="92295" marR="92295"/>
                </a:tc>
                <a:tc>
                  <a:txBody>
                    <a:bodyPr/>
                    <a:lstStyle/>
                    <a:p>
                      <a:pPr algn="ctr"/>
                      <a:r>
                        <a:rPr lang="en-US" b="0" dirty="0" smtClean="0"/>
                        <a:t>$3,650,000</a:t>
                      </a:r>
                      <a:endParaRPr lang="en-US" b="0" dirty="0"/>
                    </a:p>
                  </a:txBody>
                  <a:tcPr marL="92295" marR="92295"/>
                </a:tc>
                <a:tc>
                  <a:txBody>
                    <a:bodyPr/>
                    <a:lstStyle/>
                    <a:p>
                      <a:pPr algn="ctr"/>
                      <a:r>
                        <a:rPr lang="en-US" b="0" dirty="0" smtClean="0"/>
                        <a:t>$5,154,000</a:t>
                      </a:r>
                      <a:endParaRPr lang="en-US" b="0" dirty="0"/>
                    </a:p>
                  </a:txBody>
                  <a:tcPr marL="92295" marR="92295"/>
                </a:tc>
              </a:tr>
              <a:tr h="502920">
                <a:tc>
                  <a:txBody>
                    <a:bodyPr/>
                    <a:lstStyle/>
                    <a:p>
                      <a:endParaRPr lang="en-US" b="1" dirty="0" smtClean="0"/>
                    </a:p>
                    <a:p>
                      <a:r>
                        <a:rPr lang="en-US" b="1" dirty="0" smtClean="0"/>
                        <a:t>Net to Client</a:t>
                      </a:r>
                      <a:endParaRPr lang="en-US" b="1" dirty="0"/>
                    </a:p>
                  </a:txBody>
                  <a:tcPr marL="92295" marR="92295"/>
                </a:tc>
                <a:tc>
                  <a:txBody>
                    <a:bodyPr/>
                    <a:lstStyle/>
                    <a:p>
                      <a:pPr algn="ctr"/>
                      <a:endParaRPr lang="en-US" b="1" dirty="0" smtClean="0"/>
                    </a:p>
                    <a:p>
                      <a:pPr algn="ctr"/>
                      <a:r>
                        <a:rPr lang="en-US" b="1" dirty="0" smtClean="0"/>
                        <a:t>$16,350,000</a:t>
                      </a:r>
                      <a:endParaRPr lang="en-US" b="1" dirty="0"/>
                    </a:p>
                  </a:txBody>
                  <a:tcPr marL="92295" marR="92295"/>
                </a:tc>
                <a:tc>
                  <a:txBody>
                    <a:bodyPr/>
                    <a:lstStyle/>
                    <a:p>
                      <a:pPr algn="ctr"/>
                      <a:endParaRPr lang="en-US" b="0" dirty="0" smtClean="0"/>
                    </a:p>
                    <a:p>
                      <a:pPr algn="ctr"/>
                      <a:r>
                        <a:rPr lang="en-US" b="1" dirty="0" smtClean="0"/>
                        <a:t>$14,846,000</a:t>
                      </a:r>
                      <a:endParaRPr lang="en-US" b="1" dirty="0"/>
                    </a:p>
                  </a:txBody>
                  <a:tcPr marL="92295" marR="92295"/>
                </a:tc>
              </a:tr>
            </a:tbl>
          </a:graphicData>
        </a:graphic>
      </p:graphicFrame>
      <p:sp>
        <p:nvSpPr>
          <p:cNvPr id="24601" name="TextBox 5"/>
          <p:cNvSpPr txBox="1">
            <a:spLocks noChangeArrowheads="1"/>
          </p:cNvSpPr>
          <p:nvPr/>
        </p:nvSpPr>
        <p:spPr bwMode="auto">
          <a:xfrm>
            <a:off x="1025525" y="1855788"/>
            <a:ext cx="7162800" cy="1201737"/>
          </a:xfrm>
          <a:prstGeom prst="rect">
            <a:avLst/>
          </a:prstGeom>
          <a:noFill/>
          <a:ln w="9525">
            <a:noFill/>
            <a:miter lim="800000"/>
            <a:headEnd/>
            <a:tailEnd/>
          </a:ln>
        </p:spPr>
        <p:txBody>
          <a:bodyPr>
            <a:spAutoFit/>
          </a:bodyPr>
          <a:lstStyle/>
          <a:p>
            <a:pPr defTabSz="914400"/>
            <a:r>
              <a:rPr lang="en-US">
                <a:solidFill>
                  <a:srgbClr val="000000"/>
                </a:solidFill>
                <a:latin typeface="Calibri" pitchFamily="34" charset="0"/>
                <a:ea typeface="+mn-ea"/>
              </a:rPr>
              <a:t>Client has business worth $20 million ($5 million of inventory with a basis of $1 million) and $15 million goodwill).  Business is taxed as a pass through entity.  The difference between a cash sale on December 31, 2012 and January 1, 2013 is significant: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457200" y="828675"/>
            <a:ext cx="8229600" cy="1143000"/>
          </a:xfrm>
        </p:spPr>
        <p:txBody>
          <a:bodyPr/>
          <a:lstStyle/>
          <a:p>
            <a:r>
              <a:rPr lang="en-US" smtClean="0"/>
              <a:t>Business Tax Planning in 2012</a:t>
            </a:r>
          </a:p>
        </p:txBody>
      </p:sp>
      <p:sp>
        <p:nvSpPr>
          <p:cNvPr id="25603" name="Content Placeholder 4"/>
          <p:cNvSpPr>
            <a:spLocks noGrp="1"/>
          </p:cNvSpPr>
          <p:nvPr>
            <p:ph idx="1"/>
          </p:nvPr>
        </p:nvSpPr>
        <p:spPr>
          <a:xfrm>
            <a:off x="457200" y="2154238"/>
            <a:ext cx="8229600" cy="4525962"/>
          </a:xfrm>
        </p:spPr>
        <p:txBody>
          <a:bodyPr/>
          <a:lstStyle/>
          <a:p>
            <a:r>
              <a:rPr lang="en-US" sz="2400" smtClean="0"/>
              <a:t>Business owners contemplating exit may want to accelerate sale to 2012</a:t>
            </a:r>
          </a:p>
          <a:p>
            <a:pPr lvl="1"/>
            <a:r>
              <a:rPr lang="en-US" sz="2400" smtClean="0"/>
              <a:t>Electing out of installment method</a:t>
            </a:r>
          </a:p>
          <a:p>
            <a:pPr lvl="1"/>
            <a:r>
              <a:rPr lang="en-US" sz="2400" smtClean="0"/>
              <a:t>Accelerating gain recognition on prior transactions</a:t>
            </a:r>
          </a:p>
          <a:p>
            <a:r>
              <a:rPr lang="en-US" sz="2400" smtClean="0"/>
              <a:t>C Corporations should consider paying dividends in 2012</a:t>
            </a:r>
          </a:p>
          <a:p>
            <a:r>
              <a:rPr lang="en-US" sz="2400" smtClean="0"/>
              <a:t>Consider accelerating gains through distributions or change in entity classifications</a:t>
            </a:r>
          </a:p>
          <a:p>
            <a:r>
              <a:rPr lang="en-US" sz="2400" smtClean="0"/>
              <a:t>Consider accelerating dispute settlements </a:t>
            </a:r>
          </a:p>
          <a:p>
            <a:endParaRPr lang="en-US" smtClean="0"/>
          </a:p>
          <a:p>
            <a:endParaRPr lang="en-US" smtClean="0"/>
          </a:p>
          <a:p>
            <a:pPr lvl="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828675"/>
            <a:ext cx="8229600" cy="1143000"/>
          </a:xfrm>
        </p:spPr>
        <p:txBody>
          <a:bodyPr/>
          <a:lstStyle/>
          <a:p>
            <a:r>
              <a:rPr lang="en-US" sz="3200" b="1" smtClean="0"/>
              <a:t>Estate Planning Example: $10 Million Gift</a:t>
            </a:r>
          </a:p>
        </p:txBody>
      </p:sp>
      <p:sp>
        <p:nvSpPr>
          <p:cNvPr id="26627" name="Content Placeholder 8"/>
          <p:cNvSpPr>
            <a:spLocks noGrp="1"/>
          </p:cNvSpPr>
          <p:nvPr>
            <p:ph idx="1"/>
          </p:nvPr>
        </p:nvSpPr>
        <p:spPr>
          <a:xfrm>
            <a:off x="457200" y="1697038"/>
            <a:ext cx="8229600" cy="1200150"/>
          </a:xfrm>
        </p:spPr>
        <p:txBody>
          <a:bodyPr>
            <a:spAutoFit/>
          </a:bodyPr>
          <a:lstStyle/>
          <a:p>
            <a:r>
              <a:rPr lang="en-US" sz="1800" smtClean="0"/>
              <a:t>Assuming no previous gifts, in 2012, gifts or other testamentary transfers in the incremental amount of $5.12 million ($10.24 million for married couples) can be made completely tax free; whereas, the same transfer made in 2013 will incur an immediate tax of $2.111 million ($4.222 million for married couples). </a:t>
            </a:r>
          </a:p>
        </p:txBody>
      </p:sp>
      <p:graphicFrame>
        <p:nvGraphicFramePr>
          <p:cNvPr id="6" name="Table 5"/>
          <p:cNvGraphicFramePr>
            <a:graphicFrameLocks noGrp="1"/>
          </p:cNvGraphicFramePr>
          <p:nvPr/>
        </p:nvGraphicFramePr>
        <p:xfrm>
          <a:off x="533400" y="3373438"/>
          <a:ext cx="8229600" cy="2682240"/>
        </p:xfrm>
        <a:graphic>
          <a:graphicData uri="http://schemas.openxmlformats.org/drawingml/2006/table">
            <a:tbl>
              <a:tblPr firstRow="1" bandRow="1">
                <a:tableStyleId>{5C22544A-7EE6-4342-B048-85BDC9FD1C3A}</a:tableStyleId>
              </a:tblPr>
              <a:tblGrid>
                <a:gridCol w="3810000"/>
                <a:gridCol w="2209800"/>
                <a:gridCol w="2209800"/>
              </a:tblGrid>
              <a:tr h="1036320">
                <a:tc>
                  <a:txBody>
                    <a:bodyPr/>
                    <a:lstStyle/>
                    <a:p>
                      <a:endParaRPr lang="en-US" b="0" dirty="0">
                        <a:solidFill>
                          <a:schemeClr val="tx1"/>
                        </a:solidFill>
                      </a:endParaRPr>
                    </a:p>
                  </a:txBody>
                  <a:tcPr marL="92295" marR="92295"/>
                </a:tc>
                <a:tc>
                  <a:txBody>
                    <a:bodyPr/>
                    <a:lstStyle/>
                    <a:p>
                      <a:pPr algn="ctr"/>
                      <a:endParaRPr lang="en-US" b="1" dirty="0" smtClean="0">
                        <a:solidFill>
                          <a:schemeClr val="tx1"/>
                        </a:solidFill>
                      </a:endParaRPr>
                    </a:p>
                    <a:p>
                      <a:pPr algn="ctr"/>
                      <a:r>
                        <a:rPr lang="en-US" b="1" dirty="0" smtClean="0">
                          <a:solidFill>
                            <a:schemeClr val="tx1"/>
                          </a:solidFill>
                        </a:rPr>
                        <a:t>December</a:t>
                      </a:r>
                      <a:r>
                        <a:rPr lang="en-US" b="1" baseline="0" dirty="0" smtClean="0">
                          <a:solidFill>
                            <a:schemeClr val="tx1"/>
                          </a:solidFill>
                        </a:rPr>
                        <a:t> 31, 2012</a:t>
                      </a:r>
                      <a:endParaRPr lang="en-US" b="1" dirty="0">
                        <a:solidFill>
                          <a:schemeClr val="tx1"/>
                        </a:solidFill>
                      </a:endParaRPr>
                    </a:p>
                  </a:txBody>
                  <a:tcPr marL="92295" marR="92295"/>
                </a:tc>
                <a:tc>
                  <a:txBody>
                    <a:bodyPr/>
                    <a:lstStyle/>
                    <a:p>
                      <a:pPr algn="ctr"/>
                      <a:endParaRPr lang="en-US" b="1" dirty="0" smtClean="0">
                        <a:solidFill>
                          <a:schemeClr val="tx1"/>
                        </a:solidFill>
                      </a:endParaRPr>
                    </a:p>
                    <a:p>
                      <a:pPr algn="ctr"/>
                      <a:r>
                        <a:rPr lang="en-US" b="1" dirty="0" smtClean="0">
                          <a:solidFill>
                            <a:schemeClr val="tx1"/>
                          </a:solidFill>
                        </a:rPr>
                        <a:t>January 1, </a:t>
                      </a:r>
                    </a:p>
                    <a:p>
                      <a:pPr algn="ctr"/>
                      <a:r>
                        <a:rPr lang="en-US" b="1" dirty="0" smtClean="0">
                          <a:solidFill>
                            <a:schemeClr val="tx1"/>
                          </a:solidFill>
                        </a:rPr>
                        <a:t>2013</a:t>
                      </a:r>
                      <a:endParaRPr lang="en-US" b="1" dirty="0">
                        <a:solidFill>
                          <a:schemeClr val="tx1"/>
                        </a:solidFill>
                      </a:endParaRPr>
                    </a:p>
                  </a:txBody>
                  <a:tcPr marL="92295" marR="92295"/>
                </a:tc>
              </a:tr>
              <a:tr h="502920">
                <a:tc>
                  <a:txBody>
                    <a:bodyPr/>
                    <a:lstStyle/>
                    <a:p>
                      <a:pPr algn="l"/>
                      <a:r>
                        <a:rPr lang="en-US" dirty="0" smtClean="0"/>
                        <a:t>Capital Gain</a:t>
                      </a:r>
                      <a:endParaRPr lang="en-US" dirty="0"/>
                    </a:p>
                  </a:txBody>
                  <a:tcPr marL="92295" marR="92295"/>
                </a:tc>
                <a:tc>
                  <a:txBody>
                    <a:bodyPr/>
                    <a:lstStyle/>
                    <a:p>
                      <a:pPr algn="ctr"/>
                      <a:r>
                        <a:rPr lang="en-US" dirty="0" smtClean="0"/>
                        <a:t>$10,240,000</a:t>
                      </a:r>
                      <a:endParaRPr lang="en-US" dirty="0"/>
                    </a:p>
                  </a:txBody>
                  <a:tcPr marL="92295" marR="92295"/>
                </a:tc>
                <a:tc>
                  <a:txBody>
                    <a:bodyPr/>
                    <a:lstStyle/>
                    <a:p>
                      <a:pPr algn="ctr"/>
                      <a:r>
                        <a:rPr lang="en-US" dirty="0" smtClean="0"/>
                        <a:t>$10,240,000</a:t>
                      </a:r>
                      <a:endParaRPr lang="en-US" dirty="0"/>
                    </a:p>
                  </a:txBody>
                  <a:tcPr marL="92295" marR="92295"/>
                </a:tc>
              </a:tr>
              <a:tr h="502920">
                <a:tc>
                  <a:txBody>
                    <a:bodyPr/>
                    <a:lstStyle/>
                    <a:p>
                      <a:r>
                        <a:rPr lang="en-US" b="0" dirty="0" smtClean="0"/>
                        <a:t>Total Taxes</a:t>
                      </a:r>
                      <a:endParaRPr lang="en-US" b="0" dirty="0"/>
                    </a:p>
                  </a:txBody>
                  <a:tcPr marL="92295" marR="92295"/>
                </a:tc>
                <a:tc>
                  <a:txBody>
                    <a:bodyPr/>
                    <a:lstStyle/>
                    <a:p>
                      <a:pPr algn="ctr"/>
                      <a:r>
                        <a:rPr lang="en-US" b="0" dirty="0" smtClean="0"/>
                        <a:t>$0</a:t>
                      </a:r>
                      <a:endParaRPr lang="en-US" b="0" dirty="0"/>
                    </a:p>
                  </a:txBody>
                  <a:tcPr marL="92295" marR="92295"/>
                </a:tc>
                <a:tc>
                  <a:txBody>
                    <a:bodyPr/>
                    <a:lstStyle/>
                    <a:p>
                      <a:pPr algn="ctr"/>
                      <a:r>
                        <a:rPr lang="en-US" b="0" dirty="0" smtClean="0"/>
                        <a:t>$4,222,000</a:t>
                      </a:r>
                      <a:endParaRPr lang="en-US" b="0" dirty="0"/>
                    </a:p>
                  </a:txBody>
                  <a:tcPr marL="92295" marR="92295"/>
                </a:tc>
              </a:tr>
              <a:tr h="502920">
                <a:tc>
                  <a:txBody>
                    <a:bodyPr/>
                    <a:lstStyle/>
                    <a:p>
                      <a:endParaRPr lang="en-US" b="1" dirty="0" smtClean="0"/>
                    </a:p>
                    <a:p>
                      <a:r>
                        <a:rPr lang="en-US" b="1" dirty="0" smtClean="0"/>
                        <a:t>Net Client</a:t>
                      </a:r>
                      <a:r>
                        <a:rPr lang="en-US" b="1" baseline="0" dirty="0" smtClean="0"/>
                        <a:t> Outlay</a:t>
                      </a:r>
                      <a:endParaRPr lang="en-US" b="1" dirty="0"/>
                    </a:p>
                  </a:txBody>
                  <a:tcPr marL="92295" marR="92295"/>
                </a:tc>
                <a:tc>
                  <a:txBody>
                    <a:bodyPr/>
                    <a:lstStyle/>
                    <a:p>
                      <a:pPr algn="ctr"/>
                      <a:endParaRPr lang="en-US" b="1" dirty="0" smtClean="0"/>
                    </a:p>
                    <a:p>
                      <a:pPr algn="ctr"/>
                      <a:r>
                        <a:rPr lang="en-US" b="1" dirty="0" smtClean="0"/>
                        <a:t>$10,240,000</a:t>
                      </a:r>
                      <a:endParaRPr lang="en-US" b="1" dirty="0"/>
                    </a:p>
                  </a:txBody>
                  <a:tcPr marL="92295" marR="92295"/>
                </a:tc>
                <a:tc>
                  <a:txBody>
                    <a:bodyPr/>
                    <a:lstStyle/>
                    <a:p>
                      <a:pPr algn="ctr"/>
                      <a:endParaRPr lang="en-US" b="0" dirty="0" smtClean="0"/>
                    </a:p>
                    <a:p>
                      <a:pPr algn="ctr"/>
                      <a:r>
                        <a:rPr lang="en-US" b="1" dirty="0" smtClean="0"/>
                        <a:t>$14,462,000</a:t>
                      </a:r>
                      <a:endParaRPr lang="en-US" b="1" dirty="0"/>
                    </a:p>
                  </a:txBody>
                  <a:tcPr marL="92295" marR="92295"/>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73113"/>
            <a:ext cx="8229600" cy="1143000"/>
          </a:xfrm>
        </p:spPr>
        <p:txBody>
          <a:bodyPr/>
          <a:lstStyle/>
          <a:p>
            <a:r>
              <a:rPr lang="en-US" sz="3200" b="1" smtClean="0"/>
              <a:t>Estate Planning in 2012</a:t>
            </a:r>
            <a:endParaRPr lang="en-US" sz="3200" smtClean="0"/>
          </a:p>
        </p:txBody>
      </p:sp>
      <p:sp>
        <p:nvSpPr>
          <p:cNvPr id="27651" name="Content Placeholder 2"/>
          <p:cNvSpPr>
            <a:spLocks noGrp="1"/>
          </p:cNvSpPr>
          <p:nvPr>
            <p:ph idx="1"/>
          </p:nvPr>
        </p:nvSpPr>
        <p:spPr>
          <a:xfrm>
            <a:off x="457200" y="2098675"/>
            <a:ext cx="8229600" cy="4525963"/>
          </a:xfrm>
        </p:spPr>
        <p:txBody>
          <a:bodyPr/>
          <a:lstStyle/>
          <a:p>
            <a:r>
              <a:rPr lang="en-US" sz="2000" smtClean="0"/>
              <a:t>If one chooses to make taxable gifts in 2012, for amounts transferred over the exemption amount, the effective rate of tax is 20 percentage points less than the 2013 rate. </a:t>
            </a:r>
          </a:p>
          <a:p>
            <a:endParaRPr lang="en-US" sz="2000" smtClean="0"/>
          </a:p>
          <a:p>
            <a:r>
              <a:rPr lang="en-US" sz="2000" smtClean="0"/>
              <a:t>In addition, assuming the donor survives for at least three years, the gift tax paid will be removed from the future taxable estate resulting in an effective savings of as much as 39.25 percentage points, before time value considerations. </a:t>
            </a:r>
          </a:p>
          <a:p>
            <a:endParaRPr lang="en-US" sz="2000" smtClean="0"/>
          </a:p>
          <a:p>
            <a:r>
              <a:rPr lang="en-US" sz="2000" smtClean="0"/>
              <a:t>A $100,000 gift in excess of exemptions at today’s rates results in gift tax of $35,000 and a total outlay of $135,000. One would have to provide for a pre-tax bequest in one’s estate of $222,222 to transfer the same $100,000 to an heir at the 55% estate tax rate that is scheduled </a:t>
            </a:r>
            <a:r>
              <a:rPr lang="en-US" sz="2000" smtClean="0">
                <a:solidFill>
                  <a:schemeClr val="bg1"/>
                </a:solidFill>
              </a:rPr>
              <a:t>to return in 2013.</a:t>
            </a:r>
            <a:endParaRPr lang="en-U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720975" y="4271963"/>
            <a:ext cx="3702050" cy="1281112"/>
          </a:xfrm>
          <a:prstGeom prst="rect">
            <a:avLst/>
          </a:prstGeom>
          <a:noFill/>
          <a:ln w="9525">
            <a:noFill/>
            <a:miter lim="800000"/>
            <a:headEnd/>
            <a:tailEnd/>
          </a:ln>
        </p:spPr>
      </p:pic>
      <p:sp>
        <p:nvSpPr>
          <p:cNvPr id="5" name="TextBox 4"/>
          <p:cNvSpPr txBox="1"/>
          <p:nvPr/>
        </p:nvSpPr>
        <p:spPr>
          <a:xfrm>
            <a:off x="0" y="1816100"/>
            <a:ext cx="9144000" cy="1568450"/>
          </a:xfrm>
          <a:prstGeom prst="rect">
            <a:avLst/>
          </a:prstGeom>
          <a:noFill/>
        </p:spPr>
        <p:txBody>
          <a:bodyPr>
            <a:spAutoFit/>
          </a:bodyPr>
          <a:lstStyle/>
          <a:p>
            <a:pPr algn="ctr" defTabSz="914400">
              <a:defRPr/>
            </a:pPr>
            <a:r>
              <a:rPr lang="en-US" sz="3200" i="1" dirty="0">
                <a:solidFill>
                  <a:srgbClr val="444446"/>
                </a:solidFill>
                <a:latin typeface="Verdana" pitchFamily="34" charset="0"/>
                <a:ea typeface="+mn-ea"/>
              </a:rPr>
              <a:t>The View from the Hill</a:t>
            </a:r>
          </a:p>
          <a:p>
            <a:pPr algn="ctr" defTabSz="914400">
              <a:defRPr/>
            </a:pPr>
            <a:endParaRPr lang="en-US" sz="3200" dirty="0">
              <a:solidFill>
                <a:srgbClr val="444446"/>
              </a:solidFill>
              <a:latin typeface="Verdana" pitchFamily="34" charset="0"/>
              <a:ea typeface="+mn-ea"/>
            </a:endParaRPr>
          </a:p>
          <a:p>
            <a:pPr algn="ctr" defTabSz="914400">
              <a:defRPr/>
            </a:pPr>
            <a:r>
              <a:rPr lang="en-US" sz="3200" dirty="0" smtClean="0">
                <a:solidFill>
                  <a:srgbClr val="444446"/>
                </a:solidFill>
                <a:latin typeface="Verdana" pitchFamily="34" charset="0"/>
                <a:ea typeface="+mn-ea"/>
              </a:rPr>
              <a:t>Jeffrey D. </a:t>
            </a:r>
            <a:r>
              <a:rPr lang="en-US" sz="3200" dirty="0" err="1" smtClean="0">
                <a:solidFill>
                  <a:srgbClr val="444446"/>
                </a:solidFill>
                <a:latin typeface="Verdana" pitchFamily="34" charset="0"/>
                <a:ea typeface="+mn-ea"/>
              </a:rPr>
              <a:t>McMillen</a:t>
            </a:r>
            <a:r>
              <a:rPr lang="en-US" sz="3200" dirty="0" smtClean="0">
                <a:solidFill>
                  <a:srgbClr val="444446"/>
                </a:solidFill>
                <a:latin typeface="Verdana" pitchFamily="34" charset="0"/>
                <a:ea typeface="+mn-ea"/>
              </a:rPr>
              <a:t>, </a:t>
            </a:r>
            <a:r>
              <a:rPr lang="en-US" sz="3200" dirty="0">
                <a:solidFill>
                  <a:srgbClr val="444446"/>
                </a:solidFill>
                <a:latin typeface="Verdana" pitchFamily="34" charset="0"/>
                <a:ea typeface="+mn-ea"/>
              </a:rPr>
              <a:t>Partner</a:t>
            </a:r>
          </a:p>
        </p:txBody>
      </p:sp>
      <p:sp>
        <p:nvSpPr>
          <p:cNvPr id="4" name="Rectangle 3"/>
          <p:cNvSpPr/>
          <p:nvPr/>
        </p:nvSpPr>
        <p:spPr>
          <a:xfrm>
            <a:off x="7896225" y="6276975"/>
            <a:ext cx="866775"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2588" y="379413"/>
            <a:ext cx="8375650" cy="438150"/>
          </a:xfrm>
        </p:spPr>
        <p:txBody>
          <a:bodyPr/>
          <a:lstStyle/>
          <a:p>
            <a:r>
              <a:rPr lang="en-US" smtClean="0"/>
              <a:t>What issues are in play in the Lame Duck?</a:t>
            </a:r>
            <a:br>
              <a:rPr lang="en-US" smtClean="0"/>
            </a:br>
            <a:endParaRPr lang="en-US" smtClean="0"/>
          </a:p>
        </p:txBody>
      </p:sp>
      <p:graphicFrame>
        <p:nvGraphicFramePr>
          <p:cNvPr id="4" name="Content Placeholder 3"/>
          <p:cNvGraphicFramePr>
            <a:graphicFrameLocks noGrp="1"/>
          </p:cNvGraphicFramePr>
          <p:nvPr>
            <p:ph type="chart" idx="1"/>
          </p:nvPr>
        </p:nvGraphicFramePr>
        <p:xfrm>
          <a:off x="382588" y="1163638"/>
          <a:ext cx="8372925" cy="5072688"/>
        </p:xfrm>
        <a:graphic>
          <a:graphicData uri="http://schemas.openxmlformats.org/drawingml/2006/table">
            <a:tbl>
              <a:tblPr firstRow="1" firstCol="1" bandRow="1">
                <a:tableStyleId>{5C22544A-7EE6-4342-B048-85BDC9FD1C3A}</a:tableStyleId>
              </a:tblPr>
              <a:tblGrid>
                <a:gridCol w="1964282"/>
                <a:gridCol w="6408643"/>
              </a:tblGrid>
              <a:tr h="208418">
                <a:tc>
                  <a:txBody>
                    <a:bodyPr/>
                    <a:lstStyle/>
                    <a:p>
                      <a:pPr marL="0" marR="0">
                        <a:lnSpc>
                          <a:spcPct val="115000"/>
                        </a:lnSpc>
                        <a:spcBef>
                          <a:spcPts val="0"/>
                        </a:spcBef>
                        <a:spcAft>
                          <a:spcPts val="0"/>
                        </a:spcAft>
                      </a:pPr>
                      <a:r>
                        <a:rPr lang="en-US" sz="1000" b="1" kern="1200" dirty="0" smtClean="0">
                          <a:solidFill>
                            <a:srgbClr val="000000"/>
                          </a:solidFill>
                          <a:effectLst/>
                        </a:rPr>
                        <a:t>Issue</a:t>
                      </a:r>
                      <a:endParaRPr lang="en-US" sz="1000" b="1" dirty="0">
                        <a:solidFill>
                          <a:srgbClr val="000000"/>
                        </a:solidFill>
                        <a:effectLst/>
                        <a:latin typeface="Calibri"/>
                        <a:ea typeface="Calibri"/>
                        <a:cs typeface="Times New Roman"/>
                      </a:endParaRPr>
                    </a:p>
                  </a:txBody>
                  <a:tcPr marL="45691" marR="45691" marT="0" marB="0"/>
                </a:tc>
                <a:tc>
                  <a:txBody>
                    <a:bodyPr/>
                    <a:lstStyle/>
                    <a:p>
                      <a:pPr marL="0" marR="0">
                        <a:lnSpc>
                          <a:spcPct val="115000"/>
                        </a:lnSpc>
                        <a:spcBef>
                          <a:spcPts val="0"/>
                        </a:spcBef>
                        <a:spcAft>
                          <a:spcPts val="0"/>
                        </a:spcAft>
                      </a:pPr>
                      <a:r>
                        <a:rPr lang="en-US" sz="1000" b="1" kern="1200" dirty="0" smtClean="0">
                          <a:solidFill>
                            <a:srgbClr val="000000"/>
                          </a:solidFill>
                          <a:effectLst/>
                        </a:rPr>
                        <a:t>Summary</a:t>
                      </a:r>
                      <a:endParaRPr lang="en-US" sz="1000" b="1" dirty="0">
                        <a:solidFill>
                          <a:srgbClr val="000000"/>
                        </a:solidFill>
                        <a:effectLst/>
                        <a:latin typeface="Calibri"/>
                        <a:ea typeface="Calibri"/>
                        <a:cs typeface="Times New Roman"/>
                      </a:endParaRPr>
                    </a:p>
                  </a:txBody>
                  <a:tcPr marL="45691" marR="45691" marT="0" marB="0"/>
                </a:tc>
              </a:tr>
              <a:tr h="349435">
                <a:tc>
                  <a:txBody>
                    <a:bodyPr/>
                    <a:lstStyle/>
                    <a:p>
                      <a:pPr marL="0" marR="0">
                        <a:lnSpc>
                          <a:spcPct val="115000"/>
                        </a:lnSpc>
                        <a:spcBef>
                          <a:spcPts val="0"/>
                        </a:spcBef>
                        <a:spcAft>
                          <a:spcPts val="0"/>
                        </a:spcAft>
                      </a:pPr>
                      <a:r>
                        <a:rPr lang="en-US" sz="1000" b="1" dirty="0" smtClean="0">
                          <a:solidFill>
                            <a:srgbClr val="000000"/>
                          </a:solidFill>
                          <a:effectLst/>
                          <a:latin typeface="Verdana" pitchFamily="34" charset="0"/>
                          <a:ea typeface="Verdana" pitchFamily="34" charset="0"/>
                          <a:cs typeface="Verdana" pitchFamily="34" charset="0"/>
                        </a:rPr>
                        <a:t>Bush</a:t>
                      </a:r>
                      <a:r>
                        <a:rPr lang="en-US" sz="1000" b="1" baseline="0" dirty="0" smtClean="0">
                          <a:solidFill>
                            <a:srgbClr val="000000"/>
                          </a:solidFill>
                          <a:effectLst/>
                          <a:latin typeface="Verdana" pitchFamily="34" charset="0"/>
                          <a:ea typeface="Verdana" pitchFamily="34" charset="0"/>
                          <a:cs typeface="Verdana" pitchFamily="34" charset="0"/>
                        </a:rPr>
                        <a:t> Tax </a:t>
                      </a:r>
                      <a:r>
                        <a:rPr lang="en-US" sz="1000" b="1" baseline="0" dirty="0" smtClean="0">
                          <a:solidFill>
                            <a:srgbClr val="000000"/>
                          </a:solidFill>
                          <a:effectLst/>
                          <a:latin typeface="+mn-lt"/>
                          <a:ea typeface="Verdana" pitchFamily="34" charset="0"/>
                          <a:cs typeface="Verdana" pitchFamily="34" charset="0"/>
                        </a:rPr>
                        <a:t>Cuts</a:t>
                      </a:r>
                      <a:endParaRPr lang="en-US" sz="1000" b="1" dirty="0">
                        <a:solidFill>
                          <a:srgbClr val="000000"/>
                        </a:solidFill>
                        <a:effectLst/>
                        <a:latin typeface="+mn-lt"/>
                        <a:ea typeface="Verdana" pitchFamily="34" charset="0"/>
                        <a:cs typeface="Verdana" pitchFamily="34" charset="0"/>
                      </a:endParaRPr>
                    </a:p>
                  </a:txBody>
                  <a:tcPr marL="45691" marR="4569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0" kern="1200" dirty="0" smtClean="0">
                          <a:effectLst/>
                        </a:rPr>
                        <a:t>Enacted in 2001 and 2003, the “Bush tax cuts” are due to expire on December 31.  In the absence of a legislated extension, the top marginal rate will increase from 35% to 39.6 %. In addition, other features of the Bush tax cuts, such as marriage penalty relief and expanded child care tax credits, will revert to pre-2001 levels.  This is really two issues as there</a:t>
                      </a:r>
                      <a:r>
                        <a:rPr lang="en-US" sz="800" b="0" kern="1200" baseline="0" dirty="0" smtClean="0">
                          <a:effectLst/>
                        </a:rPr>
                        <a:t> is a related debate regarding whether to extend the current tax policy for only those making $250K and below or for all tax payers.</a:t>
                      </a:r>
                      <a:r>
                        <a:rPr lang="en-US" sz="800" b="0" kern="1200" dirty="0" smtClean="0">
                          <a:effectLst/>
                        </a:rPr>
                        <a:t> </a:t>
                      </a:r>
                      <a:endParaRPr lang="en-US" sz="800" b="0" dirty="0" smtClean="0">
                        <a:effectLst/>
                        <a:latin typeface="Calibri"/>
                        <a:ea typeface="Calibri"/>
                        <a:cs typeface="Times New Roman"/>
                      </a:endParaRPr>
                    </a:p>
                    <a:p>
                      <a:pPr marL="0" marR="0">
                        <a:lnSpc>
                          <a:spcPct val="115000"/>
                        </a:lnSpc>
                        <a:spcBef>
                          <a:spcPts val="0"/>
                        </a:spcBef>
                        <a:spcAft>
                          <a:spcPts val="0"/>
                        </a:spcAft>
                      </a:pPr>
                      <a:endParaRPr lang="en-US" sz="800" dirty="0">
                        <a:effectLst/>
                        <a:latin typeface="Calibri"/>
                        <a:ea typeface="Calibri"/>
                        <a:cs typeface="Times New Roman"/>
                      </a:endParaRPr>
                    </a:p>
                  </a:txBody>
                  <a:tcPr marL="45691" marR="45691" marT="0" marB="0"/>
                </a:tc>
              </a:tr>
              <a:tr h="349435">
                <a:tc>
                  <a:txBody>
                    <a:bodyPr/>
                    <a:lstStyle/>
                    <a:p>
                      <a:pPr marL="0" marR="0">
                        <a:lnSpc>
                          <a:spcPct val="115000"/>
                        </a:lnSpc>
                        <a:spcBef>
                          <a:spcPts val="0"/>
                        </a:spcBef>
                        <a:spcAft>
                          <a:spcPts val="0"/>
                        </a:spcAft>
                      </a:pPr>
                      <a:r>
                        <a:rPr lang="en-US" sz="1000" kern="1200" dirty="0" smtClean="0">
                          <a:solidFill>
                            <a:srgbClr val="000000"/>
                          </a:solidFill>
                          <a:effectLst/>
                        </a:rPr>
                        <a:t>AMT </a:t>
                      </a:r>
                      <a:r>
                        <a:rPr lang="en-US" sz="1000" kern="1200" dirty="0">
                          <a:solidFill>
                            <a:srgbClr val="000000"/>
                          </a:solidFill>
                          <a:effectLst/>
                        </a:rPr>
                        <a:t>“patch</a:t>
                      </a:r>
                      <a:r>
                        <a:rPr lang="en-US" sz="1000" kern="1200" dirty="0" smtClean="0">
                          <a:solidFill>
                            <a:srgbClr val="000000"/>
                          </a:solidFill>
                          <a:effectLst/>
                        </a:rPr>
                        <a:t>”</a:t>
                      </a:r>
                      <a:endParaRPr lang="en-US" sz="1000" dirty="0">
                        <a:solidFill>
                          <a:srgbClr val="000000"/>
                        </a:solidFill>
                        <a:effectLst/>
                        <a:latin typeface="Calibri"/>
                        <a:ea typeface="Calibri"/>
                        <a:cs typeface="Times New Roman"/>
                      </a:endParaRPr>
                    </a:p>
                  </a:txBody>
                  <a:tcPr marL="45691" marR="45691" marT="0" marB="0"/>
                </a:tc>
                <a:tc>
                  <a:txBody>
                    <a:bodyPr/>
                    <a:lstStyle/>
                    <a:p>
                      <a:pPr marL="0" marR="0">
                        <a:lnSpc>
                          <a:spcPct val="115000"/>
                        </a:lnSpc>
                        <a:spcBef>
                          <a:spcPts val="0"/>
                        </a:spcBef>
                        <a:spcAft>
                          <a:spcPts val="0"/>
                        </a:spcAft>
                      </a:pPr>
                      <a:r>
                        <a:rPr lang="en-US" sz="800" kern="1200" dirty="0" smtClean="0">
                          <a:effectLst/>
                        </a:rPr>
                        <a:t>The </a:t>
                      </a:r>
                      <a:r>
                        <a:rPr lang="en-US" sz="800" kern="1200" dirty="0">
                          <a:effectLst/>
                        </a:rPr>
                        <a:t>so-called AMT “patch” which prevents over 22 million taxpayers from having to pay the alternative minimum tax will expire on December 31.  </a:t>
                      </a:r>
                      <a:endParaRPr lang="en-US" sz="800" dirty="0">
                        <a:effectLst/>
                      </a:endParaRPr>
                    </a:p>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5691" marR="45691" marT="0" marB="0"/>
                </a:tc>
              </a:tr>
              <a:tr h="349435">
                <a:tc>
                  <a:txBody>
                    <a:bodyPr/>
                    <a:lstStyle/>
                    <a:p>
                      <a:pPr marL="0" marR="0">
                        <a:lnSpc>
                          <a:spcPct val="115000"/>
                        </a:lnSpc>
                        <a:spcBef>
                          <a:spcPts val="0"/>
                        </a:spcBef>
                        <a:spcAft>
                          <a:spcPts val="0"/>
                        </a:spcAft>
                      </a:pPr>
                      <a:r>
                        <a:rPr lang="en-US" sz="1000" kern="1200" dirty="0" smtClean="0">
                          <a:solidFill>
                            <a:srgbClr val="000000"/>
                          </a:solidFill>
                          <a:effectLst/>
                        </a:rPr>
                        <a:t>February </a:t>
                      </a:r>
                      <a:r>
                        <a:rPr lang="en-US" sz="1000" kern="1200" dirty="0">
                          <a:solidFill>
                            <a:srgbClr val="000000"/>
                          </a:solidFill>
                          <a:effectLst/>
                        </a:rPr>
                        <a:t>tax relief </a:t>
                      </a:r>
                      <a:r>
                        <a:rPr lang="en-US" sz="1000" kern="1200" dirty="0" smtClean="0">
                          <a:solidFill>
                            <a:srgbClr val="000000"/>
                          </a:solidFill>
                          <a:effectLst/>
                        </a:rPr>
                        <a:t>package</a:t>
                      </a:r>
                    </a:p>
                  </a:txBody>
                  <a:tcPr marL="45691" marR="45691" marT="0" marB="0"/>
                </a:tc>
                <a:tc>
                  <a:txBody>
                    <a:bodyPr/>
                    <a:lstStyle/>
                    <a:p>
                      <a:pPr marL="0" marR="0">
                        <a:lnSpc>
                          <a:spcPct val="115000"/>
                        </a:lnSpc>
                        <a:spcBef>
                          <a:spcPts val="0"/>
                        </a:spcBef>
                        <a:spcAft>
                          <a:spcPts val="0"/>
                        </a:spcAft>
                      </a:pPr>
                      <a:r>
                        <a:rPr lang="en-US" sz="800" kern="1200" dirty="0" smtClean="0">
                          <a:effectLst/>
                        </a:rPr>
                        <a:t>The </a:t>
                      </a:r>
                      <a:r>
                        <a:rPr lang="en-US" sz="800" kern="1200" dirty="0">
                          <a:effectLst/>
                        </a:rPr>
                        <a:t>recently-enacted Social Security payroll tax relief, unemployment benefits, and Medicare physician payments will also expire at year’s end.</a:t>
                      </a:r>
                      <a:endParaRPr lang="en-US" sz="800" dirty="0">
                        <a:effectLst/>
                        <a:latin typeface="Calibri"/>
                        <a:ea typeface="Calibri"/>
                        <a:cs typeface="Times New Roman"/>
                      </a:endParaRPr>
                    </a:p>
                  </a:txBody>
                  <a:tcPr marL="45691" marR="45691" marT="0" marB="0"/>
                </a:tc>
              </a:tr>
              <a:tr h="349435">
                <a:tc>
                  <a:txBody>
                    <a:bodyPr/>
                    <a:lstStyle/>
                    <a:p>
                      <a:pPr marL="0" marR="0">
                        <a:lnSpc>
                          <a:spcPct val="115000"/>
                        </a:lnSpc>
                        <a:spcBef>
                          <a:spcPts val="0"/>
                        </a:spcBef>
                        <a:spcAft>
                          <a:spcPts val="0"/>
                        </a:spcAft>
                      </a:pPr>
                      <a:r>
                        <a:rPr lang="en-US" sz="1000" kern="1200" dirty="0" smtClean="0">
                          <a:solidFill>
                            <a:srgbClr val="000000"/>
                          </a:solidFill>
                          <a:effectLst/>
                        </a:rPr>
                        <a:t>Budgetary </a:t>
                      </a:r>
                      <a:r>
                        <a:rPr lang="en-US" sz="1000" kern="1200" dirty="0">
                          <a:solidFill>
                            <a:srgbClr val="000000"/>
                          </a:solidFill>
                          <a:effectLst/>
                        </a:rPr>
                        <a:t>“sequester</a:t>
                      </a:r>
                      <a:r>
                        <a:rPr lang="en-US" sz="1000" kern="1200" dirty="0" smtClean="0">
                          <a:solidFill>
                            <a:srgbClr val="000000"/>
                          </a:solidFill>
                          <a:effectLst/>
                        </a:rPr>
                        <a:t>”</a:t>
                      </a:r>
                      <a:endParaRPr lang="en-US" sz="1000" dirty="0">
                        <a:solidFill>
                          <a:srgbClr val="000000"/>
                        </a:solidFill>
                        <a:effectLst/>
                        <a:latin typeface="Calibri"/>
                        <a:ea typeface="Calibri"/>
                        <a:cs typeface="Times New Roman"/>
                      </a:endParaRPr>
                    </a:p>
                  </a:txBody>
                  <a:tcPr marL="45691" marR="45691" marT="0" marB="0"/>
                </a:tc>
                <a:tc>
                  <a:txBody>
                    <a:bodyPr/>
                    <a:lstStyle/>
                    <a:p>
                      <a:pPr marL="0" marR="0">
                        <a:lnSpc>
                          <a:spcPct val="115000"/>
                        </a:lnSpc>
                        <a:spcBef>
                          <a:spcPts val="0"/>
                        </a:spcBef>
                        <a:spcAft>
                          <a:spcPts val="0"/>
                        </a:spcAft>
                      </a:pPr>
                      <a:r>
                        <a:rPr lang="en-US" sz="800" kern="1200" dirty="0" smtClean="0">
                          <a:effectLst/>
                        </a:rPr>
                        <a:t>Enacted </a:t>
                      </a:r>
                      <a:r>
                        <a:rPr lang="en-US" sz="800" kern="1200" dirty="0">
                          <a:effectLst/>
                        </a:rPr>
                        <a:t>as part of the August 2011 debt ceiling increase, a $1.2 trillion sequester (equally-divided, across-the-board cuts in </a:t>
                      </a:r>
                      <a:r>
                        <a:rPr lang="en-US" sz="800" kern="1200" dirty="0" smtClean="0">
                          <a:effectLst/>
                        </a:rPr>
                        <a:t>defense and discretionary spending</a:t>
                      </a:r>
                      <a:r>
                        <a:rPr lang="en-US" sz="800" kern="1200" dirty="0">
                          <a:effectLst/>
                        </a:rPr>
                        <a:t>) will take effect on January 1, 2013.</a:t>
                      </a:r>
                      <a:endParaRPr lang="en-US" sz="800" dirty="0">
                        <a:effectLst/>
                        <a:latin typeface="Calibri"/>
                        <a:ea typeface="Calibri"/>
                        <a:cs typeface="Times New Roman"/>
                      </a:endParaRPr>
                    </a:p>
                  </a:txBody>
                  <a:tcPr marL="45691" marR="45691" marT="0" marB="0"/>
                </a:tc>
              </a:tr>
              <a:tr h="349435">
                <a:tc>
                  <a:txBody>
                    <a:bodyPr/>
                    <a:lstStyle/>
                    <a:p>
                      <a:pPr marL="0" marR="0">
                        <a:lnSpc>
                          <a:spcPct val="115000"/>
                        </a:lnSpc>
                        <a:spcBef>
                          <a:spcPts val="0"/>
                        </a:spcBef>
                        <a:spcAft>
                          <a:spcPts val="0"/>
                        </a:spcAft>
                      </a:pPr>
                      <a:r>
                        <a:rPr lang="en-US" sz="1000" kern="1200" dirty="0">
                          <a:solidFill>
                            <a:srgbClr val="000000"/>
                          </a:solidFill>
                          <a:effectLst/>
                        </a:rPr>
                        <a:t>Capital gains and </a:t>
                      </a:r>
                      <a:r>
                        <a:rPr lang="en-US" sz="1000" kern="1200" dirty="0" smtClean="0">
                          <a:solidFill>
                            <a:srgbClr val="000000"/>
                          </a:solidFill>
                          <a:effectLst/>
                        </a:rPr>
                        <a:t>dividends</a:t>
                      </a:r>
                    </a:p>
                    <a:p>
                      <a:pPr marL="0" marR="0">
                        <a:lnSpc>
                          <a:spcPct val="115000"/>
                        </a:lnSpc>
                        <a:spcBef>
                          <a:spcPts val="0"/>
                        </a:spcBef>
                        <a:spcAft>
                          <a:spcPts val="0"/>
                        </a:spcAft>
                      </a:pPr>
                      <a:endParaRPr lang="en-US" sz="1000" dirty="0">
                        <a:solidFill>
                          <a:srgbClr val="000000"/>
                        </a:solidFill>
                        <a:effectLst/>
                        <a:latin typeface="Calibri"/>
                        <a:ea typeface="Calibri"/>
                        <a:cs typeface="Times New Roman"/>
                      </a:endParaRPr>
                    </a:p>
                  </a:txBody>
                  <a:tcPr marL="45691" marR="45691" marT="0" marB="0"/>
                </a:tc>
                <a:tc>
                  <a:txBody>
                    <a:bodyPr/>
                    <a:lstStyle/>
                    <a:p>
                      <a:pPr marL="0" marR="0">
                        <a:lnSpc>
                          <a:spcPct val="115000"/>
                        </a:lnSpc>
                        <a:spcBef>
                          <a:spcPts val="0"/>
                        </a:spcBef>
                        <a:spcAft>
                          <a:spcPts val="0"/>
                        </a:spcAft>
                      </a:pPr>
                      <a:r>
                        <a:rPr lang="en-US" sz="800" kern="1200" dirty="0" smtClean="0">
                          <a:effectLst/>
                        </a:rPr>
                        <a:t>In </a:t>
                      </a:r>
                      <a:r>
                        <a:rPr lang="en-US" sz="800" kern="1200" dirty="0">
                          <a:effectLst/>
                        </a:rPr>
                        <a:t>the absence of a legislated extension, the current 15% rate on capital gains will increase to 20% and the current 15% rate on dividends will increase to 39.6%, effective January </a:t>
                      </a:r>
                      <a:r>
                        <a:rPr lang="en-US" sz="800" kern="1200" dirty="0" smtClean="0">
                          <a:effectLst/>
                        </a:rPr>
                        <a:t>2, </a:t>
                      </a:r>
                      <a:r>
                        <a:rPr lang="en-US" sz="800" kern="1200" dirty="0">
                          <a:effectLst/>
                        </a:rPr>
                        <a:t>2013.</a:t>
                      </a:r>
                      <a:endParaRPr lang="en-US" sz="800" dirty="0">
                        <a:effectLst/>
                        <a:latin typeface="Calibri"/>
                        <a:ea typeface="Calibri"/>
                        <a:cs typeface="Times New Roman"/>
                      </a:endParaRPr>
                    </a:p>
                  </a:txBody>
                  <a:tcPr marL="45691" marR="45691" marT="0" marB="0"/>
                </a:tc>
              </a:tr>
              <a:tr h="349435">
                <a:tc>
                  <a:txBody>
                    <a:bodyPr/>
                    <a:lstStyle/>
                    <a:p>
                      <a:pPr marL="0" marR="0">
                        <a:lnSpc>
                          <a:spcPct val="115000"/>
                        </a:lnSpc>
                        <a:spcBef>
                          <a:spcPts val="0"/>
                        </a:spcBef>
                        <a:spcAft>
                          <a:spcPts val="0"/>
                        </a:spcAft>
                      </a:pPr>
                      <a:r>
                        <a:rPr lang="en-US" sz="1000" kern="1200" dirty="0" smtClean="0">
                          <a:solidFill>
                            <a:srgbClr val="000000"/>
                          </a:solidFill>
                          <a:effectLst/>
                        </a:rPr>
                        <a:t>Federal </a:t>
                      </a:r>
                      <a:r>
                        <a:rPr lang="en-US" sz="1000" kern="1200" dirty="0">
                          <a:solidFill>
                            <a:srgbClr val="000000"/>
                          </a:solidFill>
                          <a:effectLst/>
                        </a:rPr>
                        <a:t>estate tax</a:t>
                      </a:r>
                      <a:endParaRPr lang="en-US" sz="1000" dirty="0">
                        <a:solidFill>
                          <a:srgbClr val="000000"/>
                        </a:solidFill>
                        <a:effectLst/>
                        <a:latin typeface="Calibri"/>
                        <a:ea typeface="Calibri"/>
                        <a:cs typeface="Times New Roman"/>
                      </a:endParaRPr>
                    </a:p>
                  </a:txBody>
                  <a:tcPr marL="45691" marR="45691" marT="0" marB="0"/>
                </a:tc>
                <a:tc>
                  <a:txBody>
                    <a:bodyPr/>
                    <a:lstStyle/>
                    <a:p>
                      <a:pPr marL="0" marR="0">
                        <a:lnSpc>
                          <a:spcPct val="115000"/>
                        </a:lnSpc>
                        <a:spcBef>
                          <a:spcPts val="0"/>
                        </a:spcBef>
                        <a:spcAft>
                          <a:spcPts val="0"/>
                        </a:spcAft>
                      </a:pPr>
                      <a:r>
                        <a:rPr lang="en-US" sz="800" kern="1200" dirty="0" smtClean="0">
                          <a:effectLst/>
                        </a:rPr>
                        <a:t>The </a:t>
                      </a:r>
                      <a:r>
                        <a:rPr lang="en-US" sz="800" kern="1200" dirty="0">
                          <a:effectLst/>
                        </a:rPr>
                        <a:t>current 35% estate tax rate and $5 million exemption will expire on December 31 and will revert to a 55% rate and $1 million exemption.</a:t>
                      </a:r>
                      <a:endParaRPr lang="en-US" sz="800" dirty="0">
                        <a:effectLst/>
                        <a:latin typeface="Calibri"/>
                        <a:ea typeface="Calibri"/>
                        <a:cs typeface="Times New Roman"/>
                      </a:endParaRPr>
                    </a:p>
                  </a:txBody>
                  <a:tcPr marL="45691" marR="45691" marT="0" marB="0"/>
                </a:tc>
              </a:tr>
              <a:tr h="703600">
                <a:tc>
                  <a:txBody>
                    <a:bodyPr/>
                    <a:lstStyle/>
                    <a:p>
                      <a:pPr marL="0" marR="0">
                        <a:lnSpc>
                          <a:spcPct val="115000"/>
                        </a:lnSpc>
                        <a:spcBef>
                          <a:spcPts val="0"/>
                        </a:spcBef>
                        <a:spcAft>
                          <a:spcPts val="0"/>
                        </a:spcAft>
                      </a:pPr>
                      <a:r>
                        <a:rPr lang="en-US" sz="1000" kern="1200" dirty="0" smtClean="0">
                          <a:solidFill>
                            <a:srgbClr val="000000"/>
                          </a:solidFill>
                          <a:effectLst/>
                        </a:rPr>
                        <a:t>Healthcare taxes</a:t>
                      </a:r>
                    </a:p>
                  </a:txBody>
                  <a:tcPr marL="45691" marR="45691" marT="0" marB="0"/>
                </a:tc>
                <a:tc>
                  <a:txBody>
                    <a:bodyPr/>
                    <a:lstStyle/>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800" kern="1200" dirty="0" smtClean="0">
                          <a:effectLst/>
                        </a:rPr>
                        <a:t>The </a:t>
                      </a:r>
                      <a:r>
                        <a:rPr lang="en-US" sz="800" kern="1200" dirty="0">
                          <a:effectLst/>
                        </a:rPr>
                        <a:t>Affordable Health Care Act in </a:t>
                      </a:r>
                      <a:r>
                        <a:rPr lang="en-US" sz="800" kern="1200" dirty="0" smtClean="0">
                          <a:effectLst/>
                        </a:rPr>
                        <a:t>2010</a:t>
                      </a:r>
                      <a:r>
                        <a:rPr lang="en-US" sz="800" kern="1200" baseline="0" dirty="0" smtClean="0">
                          <a:effectLst/>
                        </a:rPr>
                        <a:t> established</a:t>
                      </a:r>
                      <a:r>
                        <a:rPr lang="en-US" sz="800" kern="1200" dirty="0" smtClean="0">
                          <a:effectLst/>
                        </a:rPr>
                        <a:t> </a:t>
                      </a:r>
                      <a:r>
                        <a:rPr lang="en-US" sz="800" kern="1200" dirty="0">
                          <a:effectLst/>
                        </a:rPr>
                        <a:t>a 3.8% tax on investment income (interest, dividends and capital gains) will take effect on January </a:t>
                      </a:r>
                      <a:r>
                        <a:rPr lang="en-US" sz="800" kern="1200" dirty="0" smtClean="0">
                          <a:effectLst/>
                        </a:rPr>
                        <a:t>1, 2013 </a:t>
                      </a:r>
                      <a:r>
                        <a:rPr lang="en-US" sz="800" kern="1200" dirty="0">
                          <a:effectLst/>
                        </a:rPr>
                        <a:t>for individuals with incomes above $200,000 and $250,000 for joint returns</a:t>
                      </a:r>
                      <a:r>
                        <a:rPr lang="en-US" sz="800" kern="1200" dirty="0" smtClean="0">
                          <a:effectLst/>
                        </a:rPr>
                        <a:t>. </a:t>
                      </a:r>
                    </a:p>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800" kern="1200" dirty="0" smtClean="0">
                          <a:effectLst/>
                        </a:rPr>
                        <a:t>Also enacted was a 0.9% increase in the Medicare payroll tax rate will also take effect on January 1 for high-income individuals.</a:t>
                      </a:r>
                      <a:endParaRPr lang="en-US" sz="800" dirty="0" smtClean="0">
                        <a:effectLst/>
                        <a:latin typeface="Calibri"/>
                        <a:ea typeface="Calibri"/>
                        <a:cs typeface="Times New Roman"/>
                      </a:endParaRPr>
                    </a:p>
                    <a:p>
                      <a:pPr marL="0" marR="0" indent="0">
                        <a:lnSpc>
                          <a:spcPct val="115000"/>
                        </a:lnSpc>
                        <a:spcBef>
                          <a:spcPts val="0"/>
                        </a:spcBef>
                        <a:spcAft>
                          <a:spcPts val="0"/>
                        </a:spcAft>
                        <a:buFont typeface="Arial" pitchFamily="34" charset="0"/>
                        <a:buNone/>
                      </a:pPr>
                      <a:endParaRPr lang="en-US" sz="800" dirty="0">
                        <a:effectLst/>
                        <a:latin typeface="Calibri"/>
                        <a:ea typeface="Calibri"/>
                        <a:cs typeface="Times New Roman"/>
                      </a:endParaRPr>
                    </a:p>
                  </a:txBody>
                  <a:tcPr marL="45691" marR="45691" marT="0" marB="0"/>
                </a:tc>
              </a:tr>
              <a:tr h="522475">
                <a:tc>
                  <a:txBody>
                    <a:bodyPr/>
                    <a:lstStyle/>
                    <a:p>
                      <a:pPr marL="0" marR="0">
                        <a:lnSpc>
                          <a:spcPct val="115000"/>
                        </a:lnSpc>
                        <a:spcBef>
                          <a:spcPts val="0"/>
                        </a:spcBef>
                        <a:spcAft>
                          <a:spcPts val="0"/>
                        </a:spcAft>
                      </a:pPr>
                      <a:r>
                        <a:rPr lang="en-US" sz="1000" kern="1200" dirty="0" smtClean="0">
                          <a:solidFill>
                            <a:srgbClr val="000000"/>
                          </a:solidFill>
                          <a:effectLst/>
                        </a:rPr>
                        <a:t>“Tax </a:t>
                      </a:r>
                      <a:r>
                        <a:rPr lang="en-US" sz="1000" kern="1200" dirty="0">
                          <a:solidFill>
                            <a:srgbClr val="000000"/>
                          </a:solidFill>
                          <a:effectLst/>
                        </a:rPr>
                        <a:t>extenders</a:t>
                      </a:r>
                      <a:r>
                        <a:rPr lang="en-US" sz="1000" kern="1200" dirty="0" smtClean="0">
                          <a:solidFill>
                            <a:srgbClr val="000000"/>
                          </a:solidFill>
                          <a:effectLst/>
                        </a:rPr>
                        <a:t>”</a:t>
                      </a:r>
                      <a:endParaRPr lang="en-US" sz="1000" dirty="0">
                        <a:solidFill>
                          <a:srgbClr val="000000"/>
                        </a:solidFill>
                        <a:effectLst/>
                        <a:latin typeface="Calibri"/>
                        <a:ea typeface="Calibri"/>
                        <a:cs typeface="Times New Roman"/>
                      </a:endParaRPr>
                    </a:p>
                  </a:txBody>
                  <a:tcPr marL="45691" marR="45691" marT="0" marB="0"/>
                </a:tc>
                <a:tc>
                  <a:txBody>
                    <a:bodyPr/>
                    <a:lstStyle/>
                    <a:p>
                      <a:pPr marL="0" marR="0">
                        <a:lnSpc>
                          <a:spcPct val="115000"/>
                        </a:lnSpc>
                        <a:spcBef>
                          <a:spcPts val="0"/>
                        </a:spcBef>
                        <a:spcAft>
                          <a:spcPts val="0"/>
                        </a:spcAft>
                      </a:pPr>
                      <a:r>
                        <a:rPr lang="en-US" sz="800" kern="1200" dirty="0" smtClean="0">
                          <a:effectLst/>
                        </a:rPr>
                        <a:t>Various </a:t>
                      </a:r>
                      <a:r>
                        <a:rPr lang="en-US" sz="800" kern="1200" dirty="0">
                          <a:effectLst/>
                        </a:rPr>
                        <a:t>so-called “tax extenders” (such as the R&amp;D tax credit) already expired at the end of 2011.  Other, newly expiring “tax extenders” (such as various renewable energy tax incentives) will expire at the end of 2012.  In addition, “bonus” depreciation which allows a 100% deduction for certain capital investments, expired at the end of 2011.</a:t>
                      </a:r>
                      <a:endParaRPr lang="en-US" sz="800" dirty="0">
                        <a:effectLst/>
                        <a:latin typeface="Calibri"/>
                        <a:ea typeface="Calibri"/>
                        <a:cs typeface="Times New Roman"/>
                      </a:endParaRPr>
                    </a:p>
                  </a:txBody>
                  <a:tcPr marL="45691" marR="45691" marT="0" marB="0"/>
                </a:tc>
              </a:tr>
              <a:tr h="801153">
                <a:tc>
                  <a:txBody>
                    <a:bodyPr/>
                    <a:lstStyle/>
                    <a:p>
                      <a:pPr marL="0" marR="0">
                        <a:lnSpc>
                          <a:spcPct val="115000"/>
                        </a:lnSpc>
                        <a:spcBef>
                          <a:spcPts val="0"/>
                        </a:spcBef>
                        <a:spcAft>
                          <a:spcPts val="0"/>
                        </a:spcAft>
                      </a:pPr>
                      <a:r>
                        <a:rPr lang="en-US" sz="1000" kern="1200" dirty="0">
                          <a:solidFill>
                            <a:srgbClr val="000000"/>
                          </a:solidFill>
                          <a:effectLst/>
                        </a:rPr>
                        <a:t>Debt ceiling increase</a:t>
                      </a:r>
                      <a:endParaRPr lang="en-US" sz="1000" dirty="0">
                        <a:solidFill>
                          <a:srgbClr val="000000"/>
                        </a:solidFill>
                        <a:effectLst/>
                        <a:latin typeface="Calibri"/>
                        <a:ea typeface="Calibri"/>
                        <a:cs typeface="Times New Roman"/>
                      </a:endParaRPr>
                    </a:p>
                  </a:txBody>
                  <a:tcPr marL="45691" marR="45691" marT="0" marB="0"/>
                </a:tc>
                <a:tc>
                  <a:txBody>
                    <a:bodyPr/>
                    <a:lstStyle/>
                    <a:p>
                      <a:pPr marL="0" marR="0" indent="0">
                        <a:lnSpc>
                          <a:spcPct val="115000"/>
                        </a:lnSpc>
                        <a:spcBef>
                          <a:spcPts val="0"/>
                        </a:spcBef>
                        <a:spcAft>
                          <a:spcPts val="0"/>
                        </a:spcAft>
                        <a:buFont typeface="Arial" pitchFamily="34" charset="0"/>
                        <a:buNone/>
                      </a:pPr>
                      <a:r>
                        <a:rPr lang="en-US" sz="800" kern="1200" dirty="0" smtClean="0">
                          <a:effectLst/>
                        </a:rPr>
                        <a:t>The </a:t>
                      </a:r>
                      <a:r>
                        <a:rPr lang="en-US" sz="800" kern="1200" dirty="0">
                          <a:effectLst/>
                        </a:rPr>
                        <a:t>current statutory debt ceiling </a:t>
                      </a:r>
                      <a:r>
                        <a:rPr lang="en-US" sz="800" u="sng" kern="1200" dirty="0">
                          <a:effectLst/>
                        </a:rPr>
                        <a:t>may</a:t>
                      </a:r>
                      <a:r>
                        <a:rPr lang="en-US" sz="800" kern="1200" dirty="0">
                          <a:effectLst/>
                        </a:rPr>
                        <a:t> be reached in the Fall of 2012, requiring “extraordinary” debt management measures by the Treasury Department to prevent default prior to 2013.  Another legislated increase in the debt ceiling will be required no later than the first quarter of 2013.  It is important to note that while the tax policy agenda described above is both expansive and economically significant, an increase in the debt ceiling is considered of critical importance to prevent an unprecedented default on its obligations by the United States government.</a:t>
                      </a:r>
                      <a:endParaRPr lang="en-US" sz="800" dirty="0">
                        <a:effectLst/>
                        <a:latin typeface="Calibri"/>
                        <a:ea typeface="Calibri"/>
                        <a:cs typeface="Times New Roman"/>
                      </a:endParaRPr>
                    </a:p>
                  </a:txBody>
                  <a:tcPr marL="45691" marR="45691" marT="0" marB="0"/>
                </a:tc>
              </a:tr>
            </a:tbl>
          </a:graphicData>
        </a:graphic>
      </p:graphicFrame>
      <p:sp>
        <p:nvSpPr>
          <p:cNvPr id="5" name="Rectangle 1"/>
          <p:cNvSpPr>
            <a:spLocks noChangeArrowheads="1"/>
          </p:cNvSpPr>
          <p:nvPr/>
        </p:nvSpPr>
        <p:spPr bwMode="auto">
          <a:xfrm>
            <a:off x="2565400" y="968375"/>
            <a:ext cx="9144000" cy="457200"/>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defTabSz="914400">
              <a:defRPr/>
            </a:pPr>
            <a:endParaRPr lang="en-US">
              <a:solidFill>
                <a:srgbClr val="444446"/>
              </a:solidFill>
              <a:ea typeface="+mn-ea"/>
            </a:endParaRPr>
          </a:p>
        </p:txBody>
      </p:sp>
      <p:sp>
        <p:nvSpPr>
          <p:cNvPr id="6" name="Rectangle 5"/>
          <p:cNvSpPr/>
          <p:nvPr/>
        </p:nvSpPr>
        <p:spPr>
          <a:xfrm>
            <a:off x="7896225" y="6276975"/>
            <a:ext cx="866775"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What comes after the “Lame Duck”</a:t>
            </a:r>
          </a:p>
        </p:txBody>
      </p:sp>
      <p:sp>
        <p:nvSpPr>
          <p:cNvPr id="3" name="Content Placeholder 2"/>
          <p:cNvSpPr>
            <a:spLocks noGrp="1"/>
          </p:cNvSpPr>
          <p:nvPr>
            <p:ph idx="1"/>
          </p:nvPr>
        </p:nvSpPr>
        <p:spPr>
          <a:xfrm>
            <a:off x="377825" y="925513"/>
            <a:ext cx="8399463" cy="5300662"/>
          </a:xfrm>
        </p:spPr>
        <p:txBody>
          <a:bodyPr/>
          <a:lstStyle/>
          <a:p>
            <a:pPr marL="0" indent="0">
              <a:spcBef>
                <a:spcPts val="0"/>
              </a:spcBef>
              <a:spcAft>
                <a:spcPts val="0"/>
              </a:spcAft>
              <a:defRPr/>
            </a:pPr>
            <a:r>
              <a:rPr lang="en-US" kern="1200" dirty="0" smtClean="0">
                <a:latin typeface="Times New Roman"/>
                <a:ea typeface="Times New Roman"/>
              </a:rPr>
              <a:t>Tax </a:t>
            </a:r>
            <a:r>
              <a:rPr lang="en-US" kern="1200" dirty="0">
                <a:latin typeface="Times New Roman"/>
                <a:ea typeface="Times New Roman"/>
              </a:rPr>
              <a:t>Reform</a:t>
            </a:r>
          </a:p>
          <a:p>
            <a:pPr marL="0" indent="0">
              <a:spcBef>
                <a:spcPts val="0"/>
              </a:spcBef>
              <a:spcAft>
                <a:spcPts val="0"/>
              </a:spcAft>
              <a:defRPr/>
            </a:pPr>
            <a:endParaRPr lang="en-US" sz="1600" kern="1200" dirty="0" smtClean="0">
              <a:latin typeface="Times New Roman"/>
              <a:ea typeface="Times New Roman"/>
            </a:endParaRPr>
          </a:p>
          <a:p>
            <a:pPr marL="0" indent="0">
              <a:spcBef>
                <a:spcPts val="0"/>
              </a:spcBef>
              <a:spcAft>
                <a:spcPts val="0"/>
              </a:spcAft>
              <a:defRPr/>
            </a:pPr>
            <a:endParaRPr lang="en-US" sz="1600" kern="1200" dirty="0" smtClean="0">
              <a:latin typeface="Times New Roman"/>
              <a:ea typeface="Times New Roman"/>
            </a:endParaRPr>
          </a:p>
          <a:p>
            <a:pPr marL="0" indent="0">
              <a:spcBef>
                <a:spcPts val="0"/>
              </a:spcBef>
              <a:spcAft>
                <a:spcPts val="0"/>
              </a:spcAft>
              <a:defRPr/>
            </a:pPr>
            <a:endParaRPr lang="en-US" sz="1600" kern="1200" dirty="0">
              <a:latin typeface="Times New Roman"/>
              <a:ea typeface="Times New Roman"/>
            </a:endParaRPr>
          </a:p>
          <a:p>
            <a:pPr marL="0" indent="0">
              <a:spcBef>
                <a:spcPts val="0"/>
              </a:spcBef>
              <a:spcAft>
                <a:spcPts val="0"/>
              </a:spcAft>
              <a:defRPr/>
            </a:pPr>
            <a:endParaRPr lang="en-US" sz="1600" dirty="0"/>
          </a:p>
        </p:txBody>
      </p:sp>
      <p:graphicFrame>
        <p:nvGraphicFramePr>
          <p:cNvPr id="4" name="Table 3"/>
          <p:cNvGraphicFramePr>
            <a:graphicFrameLocks noGrp="1"/>
          </p:cNvGraphicFramePr>
          <p:nvPr/>
        </p:nvGraphicFramePr>
        <p:xfrm>
          <a:off x="549275" y="1327150"/>
          <a:ext cx="8078525" cy="2899898"/>
        </p:xfrm>
        <a:graphic>
          <a:graphicData uri="http://schemas.openxmlformats.org/drawingml/2006/table">
            <a:tbl>
              <a:tblPr firstRow="1" firstCol="1" bandRow="1">
                <a:tableStyleId>{5C22544A-7EE6-4342-B048-85BDC9FD1C3A}</a:tableStyleId>
              </a:tblPr>
              <a:tblGrid>
                <a:gridCol w="2186610"/>
                <a:gridCol w="5891915"/>
              </a:tblGrid>
              <a:tr h="1182350">
                <a:tc>
                  <a:txBody>
                    <a:bodyPr/>
                    <a:lstStyle/>
                    <a:p>
                      <a:pPr marL="0" marR="0">
                        <a:lnSpc>
                          <a:spcPct val="115000"/>
                        </a:lnSpc>
                        <a:spcBef>
                          <a:spcPts val="0"/>
                        </a:spcBef>
                        <a:spcAft>
                          <a:spcPts val="0"/>
                        </a:spcAft>
                      </a:pPr>
                      <a:r>
                        <a:rPr lang="en-US" sz="1400" dirty="0">
                          <a:solidFill>
                            <a:srgbClr val="000000"/>
                          </a:solidFill>
                          <a:effectLst/>
                        </a:rPr>
                        <a:t>Key questions</a:t>
                      </a:r>
                    </a:p>
                    <a:p>
                      <a:pPr marL="0" marR="0">
                        <a:lnSpc>
                          <a:spcPct val="115000"/>
                        </a:lnSpc>
                        <a:spcBef>
                          <a:spcPts val="0"/>
                        </a:spcBef>
                        <a:spcAft>
                          <a:spcPts val="0"/>
                        </a:spcAft>
                      </a:pPr>
                      <a:r>
                        <a:rPr lang="en-US" sz="1100" dirty="0">
                          <a:solidFill>
                            <a:srgbClr val="000000"/>
                          </a:solidFill>
                          <a:effectLst/>
                        </a:rPr>
                        <a:t> </a:t>
                      </a:r>
                    </a:p>
                    <a:p>
                      <a:pPr marL="0" marR="0">
                        <a:lnSpc>
                          <a:spcPct val="115000"/>
                        </a:lnSpc>
                        <a:spcBef>
                          <a:spcPts val="0"/>
                        </a:spcBef>
                        <a:spcAft>
                          <a:spcPts val="0"/>
                        </a:spcAft>
                      </a:pPr>
                      <a:r>
                        <a:rPr lang="en-US" sz="1100" dirty="0">
                          <a:solidFill>
                            <a:srgbClr val="000000"/>
                          </a:solidFill>
                          <a:effectLst/>
                        </a:rPr>
                        <a:t> </a:t>
                      </a:r>
                      <a:endParaRPr lang="en-US" sz="1100" dirty="0">
                        <a:solidFill>
                          <a:srgbClr val="000000"/>
                        </a:solidFill>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pPr>
                      <a:r>
                        <a:rPr lang="en-US" sz="1400" b="0" dirty="0" smtClean="0">
                          <a:solidFill>
                            <a:srgbClr val="000000"/>
                          </a:solidFill>
                          <a:effectLst/>
                        </a:rPr>
                        <a:t>Will it be revenue neutral, or contribute to deficit reduction?</a:t>
                      </a:r>
                      <a:endParaRPr lang="en-US" sz="1400" b="0" dirty="0">
                        <a:solidFill>
                          <a:srgbClr val="000000"/>
                        </a:solidFill>
                        <a:effectLst/>
                      </a:endParaRPr>
                    </a:p>
                    <a:p>
                      <a:pPr marL="342900" marR="0" lvl="0" indent="-342900">
                        <a:lnSpc>
                          <a:spcPct val="115000"/>
                        </a:lnSpc>
                        <a:spcBef>
                          <a:spcPts val="0"/>
                        </a:spcBef>
                        <a:spcAft>
                          <a:spcPts val="0"/>
                        </a:spcAft>
                        <a:buFont typeface="Wingdings"/>
                        <a:buChar char=""/>
                      </a:pPr>
                      <a:r>
                        <a:rPr lang="en-US" sz="1400" b="0" dirty="0">
                          <a:solidFill>
                            <a:srgbClr val="000000"/>
                          </a:solidFill>
                          <a:effectLst/>
                        </a:rPr>
                        <a:t>What is the baseline?</a:t>
                      </a:r>
                    </a:p>
                    <a:p>
                      <a:pPr marL="342900" marR="0" lvl="0" indent="-342900">
                        <a:lnSpc>
                          <a:spcPct val="115000"/>
                        </a:lnSpc>
                        <a:spcBef>
                          <a:spcPts val="0"/>
                        </a:spcBef>
                        <a:spcAft>
                          <a:spcPts val="0"/>
                        </a:spcAft>
                        <a:buFont typeface="Wingdings"/>
                        <a:buChar char=""/>
                      </a:pPr>
                      <a:r>
                        <a:rPr lang="en-US" sz="1400" b="0" dirty="0">
                          <a:solidFill>
                            <a:srgbClr val="000000"/>
                          </a:solidFill>
                          <a:effectLst/>
                        </a:rPr>
                        <a:t>Does it include </a:t>
                      </a:r>
                      <a:r>
                        <a:rPr lang="en-US" sz="1400" b="0" dirty="0" smtClean="0">
                          <a:solidFill>
                            <a:srgbClr val="000000"/>
                          </a:solidFill>
                          <a:effectLst/>
                        </a:rPr>
                        <a:t>both corporate </a:t>
                      </a:r>
                      <a:r>
                        <a:rPr lang="en-US" sz="1400" b="0" dirty="0">
                          <a:solidFill>
                            <a:srgbClr val="000000"/>
                          </a:solidFill>
                          <a:effectLst/>
                        </a:rPr>
                        <a:t>and individual </a:t>
                      </a:r>
                      <a:r>
                        <a:rPr lang="en-US" sz="1400" b="0" dirty="0" smtClean="0">
                          <a:solidFill>
                            <a:srgbClr val="000000"/>
                          </a:solidFill>
                          <a:effectLst/>
                        </a:rPr>
                        <a:t>reform?</a:t>
                      </a:r>
                      <a:endParaRPr lang="en-US" sz="1400" b="0" dirty="0">
                        <a:solidFill>
                          <a:srgbClr val="000000"/>
                        </a:solidFill>
                        <a:effectLst/>
                        <a:latin typeface="Calibri"/>
                        <a:ea typeface="Calibri"/>
                        <a:cs typeface="Times New Roman"/>
                      </a:endParaRPr>
                    </a:p>
                  </a:txBody>
                  <a:tcPr marL="68580" marR="68580" marT="0" marB="0"/>
                </a:tc>
              </a:tr>
              <a:tr h="1290505">
                <a:tc>
                  <a:txBody>
                    <a:bodyPr/>
                    <a:lstStyle/>
                    <a:p>
                      <a:pPr marL="0" marR="0">
                        <a:lnSpc>
                          <a:spcPct val="115000"/>
                        </a:lnSpc>
                        <a:spcBef>
                          <a:spcPts val="0"/>
                        </a:spcBef>
                        <a:spcAft>
                          <a:spcPts val="0"/>
                        </a:spcAft>
                      </a:pPr>
                      <a:r>
                        <a:rPr lang="en-US" sz="1400" dirty="0">
                          <a:solidFill>
                            <a:srgbClr val="000000"/>
                          </a:solidFill>
                          <a:effectLst/>
                        </a:rPr>
                        <a:t>Moving </a:t>
                      </a:r>
                      <a:r>
                        <a:rPr lang="en-US" sz="1400" dirty="0" smtClean="0">
                          <a:solidFill>
                            <a:srgbClr val="000000"/>
                          </a:solidFill>
                          <a:effectLst/>
                        </a:rPr>
                        <a:t>pieces</a:t>
                      </a:r>
                      <a:endParaRPr lang="en-US" sz="1400" dirty="0">
                        <a:solidFill>
                          <a:srgbClr val="000000"/>
                        </a:solidFill>
                        <a:effectLst/>
                      </a:endParaRPr>
                    </a:p>
                    <a:p>
                      <a:pPr marL="0" marR="0">
                        <a:lnSpc>
                          <a:spcPct val="115000"/>
                        </a:lnSpc>
                        <a:spcBef>
                          <a:spcPts val="0"/>
                        </a:spcBef>
                        <a:spcAft>
                          <a:spcPts val="0"/>
                        </a:spcAft>
                      </a:pPr>
                      <a:r>
                        <a:rPr lang="en-US" sz="1100" dirty="0">
                          <a:solidFill>
                            <a:srgbClr val="000000"/>
                          </a:solidFill>
                          <a:effectLst/>
                        </a:rPr>
                        <a:t> </a:t>
                      </a:r>
                      <a:endParaRPr lang="en-US" sz="1100" dirty="0">
                        <a:solidFill>
                          <a:srgbClr val="000000"/>
                        </a:solidFill>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pPr>
                      <a:r>
                        <a:rPr lang="en-US" sz="1400" b="0" dirty="0">
                          <a:solidFill>
                            <a:srgbClr val="000000"/>
                          </a:solidFill>
                          <a:effectLst/>
                        </a:rPr>
                        <a:t>Reduced rates</a:t>
                      </a:r>
                    </a:p>
                    <a:p>
                      <a:pPr marL="342900" marR="0" lvl="0" indent="-342900">
                        <a:lnSpc>
                          <a:spcPct val="115000"/>
                        </a:lnSpc>
                        <a:spcBef>
                          <a:spcPts val="0"/>
                        </a:spcBef>
                        <a:spcAft>
                          <a:spcPts val="0"/>
                        </a:spcAft>
                        <a:buFont typeface="Wingdings"/>
                        <a:buChar char=""/>
                      </a:pPr>
                      <a:r>
                        <a:rPr lang="en-US" sz="1400" b="0" dirty="0">
                          <a:solidFill>
                            <a:srgbClr val="000000"/>
                          </a:solidFill>
                          <a:effectLst/>
                        </a:rPr>
                        <a:t>Base-broadening</a:t>
                      </a:r>
                    </a:p>
                    <a:p>
                      <a:pPr marL="742950" marR="0" lvl="1" indent="-285750">
                        <a:lnSpc>
                          <a:spcPct val="115000"/>
                        </a:lnSpc>
                        <a:spcBef>
                          <a:spcPts val="0"/>
                        </a:spcBef>
                        <a:spcAft>
                          <a:spcPts val="0"/>
                        </a:spcAft>
                        <a:buFont typeface="Courier New"/>
                        <a:buChar char="o"/>
                      </a:pPr>
                      <a:r>
                        <a:rPr lang="en-US" sz="1400" b="0" dirty="0">
                          <a:solidFill>
                            <a:srgbClr val="000000"/>
                          </a:solidFill>
                          <a:effectLst/>
                        </a:rPr>
                        <a:t>Repeal </a:t>
                      </a:r>
                      <a:r>
                        <a:rPr lang="en-US" sz="1400" b="0" dirty="0" smtClean="0">
                          <a:solidFill>
                            <a:srgbClr val="000000"/>
                          </a:solidFill>
                          <a:effectLst/>
                        </a:rPr>
                        <a:t>tax</a:t>
                      </a:r>
                      <a:r>
                        <a:rPr lang="en-US" sz="1400" b="0" baseline="0" dirty="0" smtClean="0">
                          <a:solidFill>
                            <a:srgbClr val="000000"/>
                          </a:solidFill>
                          <a:effectLst/>
                        </a:rPr>
                        <a:t> </a:t>
                      </a:r>
                      <a:r>
                        <a:rPr lang="en-US" sz="1400" b="0" dirty="0" smtClean="0">
                          <a:solidFill>
                            <a:srgbClr val="000000"/>
                          </a:solidFill>
                          <a:effectLst/>
                        </a:rPr>
                        <a:t>expenditures</a:t>
                      </a:r>
                      <a:r>
                        <a:rPr lang="en-US" sz="1400" b="0" dirty="0">
                          <a:solidFill>
                            <a:srgbClr val="000000"/>
                          </a:solidFill>
                          <a:effectLst/>
                        </a:rPr>
                        <a:t>: </a:t>
                      </a:r>
                      <a:r>
                        <a:rPr lang="en-US" sz="1400" b="0" dirty="0" err="1">
                          <a:solidFill>
                            <a:srgbClr val="000000"/>
                          </a:solidFill>
                          <a:effectLst/>
                        </a:rPr>
                        <a:t>ie</a:t>
                      </a:r>
                      <a:r>
                        <a:rPr lang="en-US" sz="1400" b="0" dirty="0">
                          <a:solidFill>
                            <a:srgbClr val="000000"/>
                          </a:solidFill>
                          <a:effectLst/>
                        </a:rPr>
                        <a:t> tax credits and accelerated depreciation</a:t>
                      </a:r>
                    </a:p>
                    <a:p>
                      <a:pPr marL="742950" marR="0" lvl="1" indent="-285750">
                        <a:lnSpc>
                          <a:spcPct val="115000"/>
                        </a:lnSpc>
                        <a:spcBef>
                          <a:spcPts val="0"/>
                        </a:spcBef>
                        <a:spcAft>
                          <a:spcPts val="0"/>
                        </a:spcAft>
                        <a:buFont typeface="Courier New"/>
                        <a:buChar char="o"/>
                      </a:pPr>
                      <a:r>
                        <a:rPr lang="en-US" sz="1400" b="0" dirty="0">
                          <a:solidFill>
                            <a:srgbClr val="000000"/>
                          </a:solidFill>
                          <a:effectLst/>
                        </a:rPr>
                        <a:t>Reduce non tax expenditures: </a:t>
                      </a:r>
                      <a:r>
                        <a:rPr lang="en-US" sz="1400" b="0" dirty="0" err="1">
                          <a:solidFill>
                            <a:srgbClr val="000000"/>
                          </a:solidFill>
                          <a:effectLst/>
                        </a:rPr>
                        <a:t>ie</a:t>
                      </a:r>
                      <a:r>
                        <a:rPr lang="en-US" sz="1400" b="0" dirty="0">
                          <a:solidFill>
                            <a:srgbClr val="000000"/>
                          </a:solidFill>
                          <a:effectLst/>
                        </a:rPr>
                        <a:t> interest deductibility</a:t>
                      </a:r>
                    </a:p>
                    <a:p>
                      <a:pPr marL="342900" marR="0" lvl="0" indent="-342900">
                        <a:lnSpc>
                          <a:spcPct val="115000"/>
                        </a:lnSpc>
                        <a:spcBef>
                          <a:spcPts val="0"/>
                        </a:spcBef>
                        <a:spcAft>
                          <a:spcPts val="0"/>
                        </a:spcAft>
                        <a:buFont typeface="Wingdings"/>
                        <a:buChar char=""/>
                      </a:pPr>
                      <a:r>
                        <a:rPr lang="en-US" sz="1400" b="0" dirty="0">
                          <a:solidFill>
                            <a:srgbClr val="000000"/>
                          </a:solidFill>
                          <a:effectLst/>
                        </a:rPr>
                        <a:t>International reforms</a:t>
                      </a:r>
                    </a:p>
                    <a:p>
                      <a:pPr marL="342900" marR="0" lvl="0" indent="-342900">
                        <a:lnSpc>
                          <a:spcPct val="115000"/>
                        </a:lnSpc>
                        <a:spcBef>
                          <a:spcPts val="0"/>
                        </a:spcBef>
                        <a:spcAft>
                          <a:spcPts val="0"/>
                        </a:spcAft>
                        <a:buFont typeface="Wingdings"/>
                        <a:buChar char=""/>
                      </a:pPr>
                      <a:r>
                        <a:rPr lang="en-US" sz="1400" b="0" dirty="0">
                          <a:solidFill>
                            <a:srgbClr val="000000"/>
                          </a:solidFill>
                          <a:effectLst/>
                        </a:rPr>
                        <a:t>Transition rules</a:t>
                      </a:r>
                      <a:endParaRPr lang="en-US" sz="1400" b="0" dirty="0">
                        <a:solidFill>
                          <a:srgbClr val="000000"/>
                        </a:solidFill>
                        <a:effectLst/>
                        <a:latin typeface="Calibri"/>
                        <a:ea typeface="Calibri"/>
                        <a:cs typeface="Times New Roman"/>
                      </a:endParaRPr>
                    </a:p>
                  </a:txBody>
                  <a:tcPr marL="68580" marR="68580" marT="0" marB="0"/>
                </a:tc>
              </a:tr>
            </a:tbl>
          </a:graphicData>
        </a:graphic>
      </p:graphicFrame>
      <p:sp>
        <p:nvSpPr>
          <p:cNvPr id="5" name="Rectangle 4"/>
          <p:cNvSpPr/>
          <p:nvPr/>
        </p:nvSpPr>
        <p:spPr>
          <a:xfrm>
            <a:off x="7896225" y="6276975"/>
            <a:ext cx="866775"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85800" y="1131888"/>
            <a:ext cx="7772400" cy="4572000"/>
          </a:xfrm>
          <a:prstGeom prst="rect">
            <a:avLst/>
          </a:prstGeom>
          <a:noFill/>
          <a:ln w="9525">
            <a:noFill/>
            <a:miter lim="800000"/>
            <a:headEnd/>
            <a:tailEnd/>
          </a:ln>
        </p:spPr>
        <p:txBody>
          <a:bodyPr anchor="ctr">
            <a:normAutofit/>
          </a:bodyPr>
          <a:lstStyle/>
          <a:p>
            <a:pPr algn="ctr" eaLnBrk="0" hangingPunct="0">
              <a:defRPr/>
            </a:pPr>
            <a:r>
              <a:rPr lang="en-US" sz="4400" dirty="0">
                <a:solidFill>
                  <a:prstClr val="black"/>
                </a:solidFill>
                <a:latin typeface="Calibri"/>
                <a:cs typeface="ＭＳ Ｐゴシック" charset="-128"/>
              </a:rPr>
              <a:t/>
            </a:r>
            <a:br>
              <a:rPr lang="en-US" sz="4400" dirty="0">
                <a:solidFill>
                  <a:prstClr val="black"/>
                </a:solidFill>
                <a:latin typeface="Calibri"/>
                <a:cs typeface="ＭＳ Ｐゴシック" charset="-128"/>
              </a:rPr>
            </a:br>
            <a:r>
              <a:rPr lang="en-US" sz="4400" dirty="0">
                <a:solidFill>
                  <a:prstClr val="black"/>
                </a:solidFill>
                <a:latin typeface="Calibri"/>
                <a:cs typeface="ＭＳ Ｐゴシック" charset="-128"/>
              </a:rPr>
              <a:t/>
            </a:r>
            <a:br>
              <a:rPr lang="en-US" sz="4400" dirty="0">
                <a:solidFill>
                  <a:prstClr val="black"/>
                </a:solidFill>
                <a:latin typeface="Calibri"/>
                <a:cs typeface="ＭＳ Ｐゴシック" charset="-128"/>
              </a:rPr>
            </a:br>
            <a:r>
              <a:rPr lang="en-US" sz="4400" dirty="0">
                <a:solidFill>
                  <a:prstClr val="black"/>
                </a:solidFill>
                <a:latin typeface="Calibri"/>
                <a:cs typeface="ＭＳ Ｐゴシック" charset="-128"/>
              </a:rPr>
              <a:t>The Impending Tax Storm - </a:t>
            </a:r>
            <a:br>
              <a:rPr lang="en-US" sz="4400" dirty="0">
                <a:solidFill>
                  <a:prstClr val="black"/>
                </a:solidFill>
                <a:latin typeface="Calibri"/>
                <a:cs typeface="ＭＳ Ｐゴシック" charset="-128"/>
              </a:rPr>
            </a:br>
            <a:r>
              <a:rPr lang="en-US" sz="4400" dirty="0">
                <a:solidFill>
                  <a:prstClr val="black"/>
                </a:solidFill>
                <a:latin typeface="Calibri"/>
                <a:cs typeface="ＭＳ Ｐゴシック" charset="-128"/>
              </a:rPr>
              <a:t>Some Corporate Alternatives</a:t>
            </a:r>
          </a:p>
        </p:txBody>
      </p:sp>
      <p:pic>
        <p:nvPicPr>
          <p:cNvPr id="2051" name="Picture 2" descr="http://www.smartcitymemphis.com/wp-content/uploads/uncle-sam-taxes2.jpg"/>
          <p:cNvPicPr>
            <a:picLocks noChangeAspect="1" noChangeArrowheads="1"/>
          </p:cNvPicPr>
          <p:nvPr/>
        </p:nvPicPr>
        <p:blipFill>
          <a:blip r:embed="rId2"/>
          <a:srcRect/>
          <a:stretch>
            <a:fillRect/>
          </a:stretch>
        </p:blipFill>
        <p:spPr bwMode="auto">
          <a:xfrm>
            <a:off x="3505200" y="979488"/>
            <a:ext cx="1905000" cy="2514600"/>
          </a:xfrm>
          <a:prstGeom prst="rect">
            <a:avLst/>
          </a:prstGeom>
          <a:noFill/>
          <a:ln w="9525">
            <a:noFill/>
            <a:miter lim="800000"/>
            <a:headEnd/>
            <a:tailEnd/>
          </a:ln>
        </p:spPr>
      </p:pic>
      <p:sp>
        <p:nvSpPr>
          <p:cNvPr id="5" name="Subtitle 2"/>
          <p:cNvSpPr txBox="1">
            <a:spLocks/>
          </p:cNvSpPr>
          <p:nvPr/>
        </p:nvSpPr>
        <p:spPr bwMode="auto">
          <a:xfrm>
            <a:off x="0" y="5181600"/>
            <a:ext cx="9144000" cy="1676400"/>
          </a:xfrm>
          <a:prstGeom prst="rect">
            <a:avLst/>
          </a:prstGeom>
          <a:noFill/>
          <a:ln w="9525">
            <a:noFill/>
            <a:miter lim="800000"/>
            <a:headEnd/>
            <a:tailEnd/>
          </a:ln>
        </p:spPr>
        <p:txBody>
          <a:bodyPr>
            <a:normAutofit/>
          </a:bodyPr>
          <a:lstStyle/>
          <a:p>
            <a:pPr marL="342900" indent="-342900" algn="ctr" eaLnBrk="0" hangingPunct="0">
              <a:spcBef>
                <a:spcPct val="20000"/>
              </a:spcBef>
              <a:defRPr/>
            </a:pPr>
            <a:r>
              <a:rPr lang="en-US" sz="3200" b="1" dirty="0">
                <a:solidFill>
                  <a:prstClr val="black"/>
                </a:solidFill>
                <a:latin typeface="Calibri"/>
                <a:cs typeface="ＭＳ Ｐゴシック" charset="-128"/>
              </a:rPr>
              <a:t>Bob White, Esq.</a:t>
            </a:r>
          </a:p>
          <a:p>
            <a:pPr marL="342900" indent="-342900" algn="ctr" eaLnBrk="0" hangingPunct="0">
              <a:spcBef>
                <a:spcPct val="20000"/>
              </a:spcBef>
              <a:defRPr/>
            </a:pPr>
            <a:r>
              <a:rPr lang="en-US" sz="3200" b="1" dirty="0">
                <a:solidFill>
                  <a:prstClr val="black"/>
                </a:solidFill>
                <a:latin typeface="Calibri"/>
                <a:cs typeface="ＭＳ Ｐゴシック" charset="-128"/>
              </a:rPr>
              <a:t>June 1, 2012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087813"/>
            <a:ext cx="9144000" cy="1570037"/>
          </a:xfrm>
          <a:prstGeom prst="rect">
            <a:avLst/>
          </a:prstGeom>
          <a:noFill/>
        </p:spPr>
        <p:txBody>
          <a:bodyPr>
            <a:spAutoFit/>
          </a:bodyPr>
          <a:lstStyle/>
          <a:p>
            <a:pPr algn="ctr">
              <a:defRPr/>
            </a:pPr>
            <a:r>
              <a:rPr lang="en-US" sz="4800" dirty="0">
                <a:solidFill>
                  <a:prstClr val="black"/>
                </a:solidFill>
                <a:latin typeface="Calibri"/>
                <a:ea typeface="+mn-ea"/>
              </a:rPr>
              <a:t>Overview: Tax Increases</a:t>
            </a:r>
          </a:p>
          <a:p>
            <a:pPr algn="ctr">
              <a:defRPr/>
            </a:pPr>
            <a:r>
              <a:rPr lang="en-US" sz="4800" dirty="0">
                <a:solidFill>
                  <a:prstClr val="black"/>
                </a:solidFill>
                <a:latin typeface="Calibri"/>
                <a:ea typeface="+mn-ea"/>
              </a:rPr>
              <a:t>Adi Rappoport, Gunster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800100"/>
            <a:ext cx="8229600" cy="1143000"/>
          </a:xfrm>
        </p:spPr>
        <p:txBody>
          <a:bodyPr/>
          <a:lstStyle/>
          <a:p>
            <a:r>
              <a:rPr lang="en-US" smtClean="0"/>
              <a:t>Introduction</a:t>
            </a:r>
          </a:p>
        </p:txBody>
      </p:sp>
      <p:sp>
        <p:nvSpPr>
          <p:cNvPr id="5" name="Content Placeholder 2"/>
          <p:cNvSpPr>
            <a:spLocks noGrp="1"/>
          </p:cNvSpPr>
          <p:nvPr>
            <p:ph idx="1"/>
          </p:nvPr>
        </p:nvSpPr>
        <p:spPr>
          <a:xfrm>
            <a:off x="457200" y="2171700"/>
            <a:ext cx="8229600" cy="4525963"/>
          </a:xfrm>
        </p:spPr>
        <p:txBody>
          <a:bodyPr>
            <a:normAutofit fontScale="92500" lnSpcReduction="10000"/>
          </a:bodyPr>
          <a:lstStyle/>
          <a:p>
            <a:pPr>
              <a:buFont typeface="Arial" charset="0"/>
              <a:buChar char="•"/>
              <a:defRPr/>
            </a:pPr>
            <a:r>
              <a:rPr lang="en-US" dirty="0" smtClean="0"/>
              <a:t>Potentially significant tax increases may face business owners in 2013</a:t>
            </a:r>
          </a:p>
          <a:p>
            <a:pPr lvl="1">
              <a:buFont typeface="Arial" charset="0"/>
              <a:buChar char="–"/>
              <a:defRPr/>
            </a:pPr>
            <a:r>
              <a:rPr lang="en-US" dirty="0" smtClean="0"/>
              <a:t>Potential tax rate increases loom on a number of levels</a:t>
            </a:r>
          </a:p>
          <a:p>
            <a:pPr lvl="1">
              <a:buFont typeface="Arial" charset="0"/>
              <a:buChar char="–"/>
              <a:defRPr/>
            </a:pPr>
            <a:r>
              <a:rPr lang="en-US" dirty="0" smtClean="0"/>
              <a:t>Business owners should evaluate several possible corporate and individual transactions now</a:t>
            </a:r>
          </a:p>
          <a:p>
            <a:pPr lvl="1">
              <a:buFont typeface="Arial" charset="0"/>
              <a:buChar char="–"/>
              <a:defRPr/>
            </a:pPr>
            <a:r>
              <a:rPr lang="en-US" dirty="0" smtClean="0"/>
              <a:t>Goal is to ensure that transactions result in taxation at current rates rather than potentially higher 2013 rates</a:t>
            </a:r>
          </a:p>
          <a:p>
            <a:pPr lvl="1">
              <a:buFont typeface="Arial" charset="0"/>
              <a:buChar char="–"/>
              <a:defRPr/>
            </a:pPr>
            <a:r>
              <a:rPr lang="en-US" dirty="0" smtClean="0"/>
              <a:t>This presentation focuses on corporate transactions, but most elements are generally applicable to other entities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842963"/>
            <a:ext cx="8229600" cy="1143000"/>
          </a:xfrm>
        </p:spPr>
        <p:txBody>
          <a:bodyPr/>
          <a:lstStyle/>
          <a:p>
            <a:r>
              <a:rPr lang="en-US" smtClean="0"/>
              <a:t>Potential Transactions</a:t>
            </a:r>
          </a:p>
        </p:txBody>
      </p:sp>
      <p:sp>
        <p:nvSpPr>
          <p:cNvPr id="4099" name="Content Placeholder 2"/>
          <p:cNvSpPr>
            <a:spLocks noGrp="1"/>
          </p:cNvSpPr>
          <p:nvPr>
            <p:ph idx="1"/>
          </p:nvPr>
        </p:nvSpPr>
        <p:spPr>
          <a:xfrm>
            <a:off x="457200" y="2168525"/>
            <a:ext cx="8229600" cy="4525963"/>
          </a:xfrm>
        </p:spPr>
        <p:txBody>
          <a:bodyPr/>
          <a:lstStyle/>
          <a:p>
            <a:r>
              <a:rPr lang="en-US" smtClean="0"/>
              <a:t>Sale of Business</a:t>
            </a:r>
          </a:p>
          <a:p>
            <a:pPr lvl="1"/>
            <a:r>
              <a:rPr lang="en-US" i="1" u="sng" smtClean="0"/>
              <a:t>Sale of Assets</a:t>
            </a:r>
          </a:p>
          <a:p>
            <a:pPr lvl="2"/>
            <a:r>
              <a:rPr lang="en-US" smtClean="0"/>
              <a:t>Sell all assets or certain specific assets</a:t>
            </a:r>
          </a:p>
          <a:p>
            <a:pPr lvl="2"/>
            <a:r>
              <a:rPr lang="en-US" smtClean="0"/>
              <a:t>Sale of all or substantially all assets generally requires shareholder approval</a:t>
            </a:r>
          </a:p>
          <a:p>
            <a:pPr lvl="2"/>
            <a:r>
              <a:rPr lang="en-US" smtClean="0"/>
              <a:t>May generate appraisal rights for dissenting shareholders</a:t>
            </a:r>
          </a:p>
          <a:p>
            <a:pPr lvl="2"/>
            <a:r>
              <a:rPr lang="en-US" smtClean="0"/>
              <a:t>Company may be forced to retain liabilities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01688"/>
            <a:ext cx="8229600" cy="1143000"/>
          </a:xfrm>
        </p:spPr>
        <p:txBody>
          <a:bodyPr/>
          <a:lstStyle/>
          <a:p>
            <a:r>
              <a:rPr lang="en-US" smtClean="0"/>
              <a:t>Potential Transactions (continued)</a:t>
            </a:r>
          </a:p>
        </p:txBody>
      </p:sp>
      <p:sp>
        <p:nvSpPr>
          <p:cNvPr id="5" name="Content Placeholder 2"/>
          <p:cNvSpPr>
            <a:spLocks noGrp="1"/>
          </p:cNvSpPr>
          <p:nvPr>
            <p:ph idx="1"/>
          </p:nvPr>
        </p:nvSpPr>
        <p:spPr>
          <a:xfrm>
            <a:off x="457200" y="2127250"/>
            <a:ext cx="8229600" cy="4525963"/>
          </a:xfrm>
        </p:spPr>
        <p:txBody>
          <a:bodyPr>
            <a:normAutofit fontScale="92500"/>
          </a:bodyPr>
          <a:lstStyle/>
          <a:p>
            <a:pPr lvl="1">
              <a:buFont typeface="Arial" charset="0"/>
              <a:buChar char="–"/>
              <a:defRPr/>
            </a:pPr>
            <a:r>
              <a:rPr lang="en-US" i="1" u="sng" dirty="0" smtClean="0"/>
              <a:t>Sale of Stock</a:t>
            </a:r>
          </a:p>
          <a:p>
            <a:pPr lvl="2">
              <a:buFont typeface="Arial" charset="0"/>
              <a:buChar char="•"/>
              <a:defRPr/>
            </a:pPr>
            <a:r>
              <a:rPr lang="en-US" dirty="0" smtClean="0"/>
              <a:t>Viability of this alternative depends on availability of purchaser(s) and perceived value of the equity</a:t>
            </a:r>
          </a:p>
          <a:p>
            <a:pPr lvl="2">
              <a:buFont typeface="Arial" charset="0"/>
              <a:buChar char="•"/>
              <a:defRPr/>
            </a:pPr>
            <a:r>
              <a:rPr lang="en-US" dirty="0" smtClean="0"/>
              <a:t>Some sellers may be forced to apply discounts to sales price for shares</a:t>
            </a:r>
          </a:p>
          <a:p>
            <a:pPr lvl="2">
              <a:buFont typeface="Arial" charset="0"/>
              <a:buChar char="•"/>
              <a:defRPr/>
            </a:pPr>
            <a:r>
              <a:rPr lang="en-US" dirty="0" smtClean="0"/>
              <a:t>These transactions may be restricted in a shareholders’ agreement or similar document</a:t>
            </a:r>
          </a:p>
          <a:p>
            <a:pPr lvl="2">
              <a:buFont typeface="Arial" charset="0"/>
              <a:buChar char="•"/>
              <a:defRPr/>
            </a:pPr>
            <a:r>
              <a:rPr lang="en-US" dirty="0" smtClean="0"/>
              <a:t>New shareholders will have significant rights and powers</a:t>
            </a:r>
          </a:p>
          <a:p>
            <a:pPr lvl="1">
              <a:buFont typeface="Arial" charset="0"/>
              <a:buChar char="–"/>
              <a:defRPr/>
            </a:pPr>
            <a:r>
              <a:rPr lang="en-US" i="1" u="sng" dirty="0" smtClean="0"/>
              <a:t>Merger or other Business Combination</a:t>
            </a:r>
          </a:p>
          <a:p>
            <a:pPr lvl="2">
              <a:buFont typeface="Arial" charset="0"/>
              <a:buChar char="•"/>
              <a:defRPr/>
            </a:pPr>
            <a:r>
              <a:rPr lang="en-US" dirty="0" smtClean="0"/>
              <a:t>Generally requires shareholder approval</a:t>
            </a:r>
          </a:p>
          <a:p>
            <a:pPr lvl="2">
              <a:buFont typeface="Arial" charset="0"/>
              <a:buChar char="•"/>
              <a:defRPr/>
            </a:pPr>
            <a:r>
              <a:rPr lang="en-US" dirty="0" smtClean="0"/>
              <a:t>May generate appraisal rights for dissenting shareholders</a:t>
            </a:r>
          </a:p>
          <a:p>
            <a:pPr>
              <a:buFont typeface="Arial" charset="0"/>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93725"/>
            <a:ext cx="8229600" cy="1143000"/>
          </a:xfrm>
        </p:spPr>
        <p:txBody>
          <a:bodyPr/>
          <a:lstStyle/>
          <a:p>
            <a:r>
              <a:rPr lang="en-US" smtClean="0"/>
              <a:t>Potential Transactions (continued)</a:t>
            </a:r>
          </a:p>
        </p:txBody>
      </p:sp>
      <p:sp>
        <p:nvSpPr>
          <p:cNvPr id="6147" name="Content Placeholder 2"/>
          <p:cNvSpPr>
            <a:spLocks noGrp="1"/>
          </p:cNvSpPr>
          <p:nvPr>
            <p:ph idx="1"/>
          </p:nvPr>
        </p:nvSpPr>
        <p:spPr>
          <a:xfrm>
            <a:off x="304800" y="1538288"/>
            <a:ext cx="8382000" cy="5334000"/>
          </a:xfrm>
        </p:spPr>
        <p:txBody>
          <a:bodyPr/>
          <a:lstStyle/>
          <a:p>
            <a:r>
              <a:rPr lang="en-US" i="1" u="sng" smtClean="0"/>
              <a:t>Financing Transaction</a:t>
            </a:r>
          </a:p>
          <a:p>
            <a:pPr lvl="1"/>
            <a:r>
              <a:rPr lang="en-US" smtClean="0"/>
              <a:t>Can be structured as a company financing with a distribution of proceeds to the equity holders, or  participation by existing shareholders in an offering</a:t>
            </a:r>
          </a:p>
          <a:p>
            <a:pPr lvl="1"/>
            <a:r>
              <a:rPr lang="en-US" smtClean="0"/>
              <a:t>Not generally available to all companies</a:t>
            </a:r>
          </a:p>
          <a:p>
            <a:pPr lvl="1"/>
            <a:r>
              <a:rPr lang="en-US" smtClean="0"/>
              <a:t>Could dilute the business owner’s position</a:t>
            </a:r>
          </a:p>
          <a:p>
            <a:pPr lvl="1"/>
            <a:r>
              <a:rPr lang="en-US" smtClean="0"/>
              <a:t>New shareholders will have significant rights and powers</a:t>
            </a:r>
          </a:p>
          <a:p>
            <a:pPr lvl="1">
              <a:buFont typeface="Arial" pitchFamily="34" charset="0"/>
              <a:buNone/>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842963"/>
            <a:ext cx="8229600" cy="1143000"/>
          </a:xfrm>
        </p:spPr>
        <p:txBody>
          <a:bodyPr/>
          <a:lstStyle/>
          <a:p>
            <a:r>
              <a:rPr lang="en-US" smtClean="0"/>
              <a:t>Potential Transactions (continued)</a:t>
            </a:r>
          </a:p>
        </p:txBody>
      </p:sp>
      <p:sp>
        <p:nvSpPr>
          <p:cNvPr id="5" name="Content Placeholder 2"/>
          <p:cNvSpPr>
            <a:spLocks noGrp="1"/>
          </p:cNvSpPr>
          <p:nvPr>
            <p:ph idx="1"/>
          </p:nvPr>
        </p:nvSpPr>
        <p:spPr>
          <a:xfrm>
            <a:off x="457200" y="1281113"/>
            <a:ext cx="8229600" cy="5410200"/>
          </a:xfrm>
        </p:spPr>
        <p:txBody>
          <a:bodyPr>
            <a:normAutofit fontScale="77500" lnSpcReduction="20000"/>
          </a:bodyPr>
          <a:lstStyle/>
          <a:p>
            <a:pPr>
              <a:buFont typeface="Arial" charset="0"/>
              <a:buChar char="•"/>
              <a:defRPr/>
            </a:pPr>
            <a:endParaRPr lang="en-US" i="1" u="sng" dirty="0" smtClean="0"/>
          </a:p>
          <a:p>
            <a:pPr>
              <a:buFont typeface="Arial" charset="0"/>
              <a:buChar char="•"/>
              <a:defRPr/>
            </a:pPr>
            <a:endParaRPr lang="en-US" i="1" u="sng" dirty="0" smtClean="0"/>
          </a:p>
          <a:p>
            <a:pPr>
              <a:buFont typeface="Arial" charset="0"/>
              <a:buChar char="•"/>
              <a:defRPr/>
            </a:pPr>
            <a:r>
              <a:rPr lang="en-US" sz="4100" i="1" u="sng" dirty="0" smtClean="0"/>
              <a:t>Payment of Dividend</a:t>
            </a:r>
          </a:p>
          <a:p>
            <a:pPr>
              <a:buFont typeface="Arial" charset="0"/>
              <a:buNone/>
              <a:defRPr/>
            </a:pPr>
            <a:endParaRPr lang="en-US" sz="4100" i="1" u="sng" dirty="0" smtClean="0"/>
          </a:p>
          <a:p>
            <a:pPr lvl="1">
              <a:buFont typeface="Arial" charset="0"/>
              <a:buChar char="–"/>
              <a:defRPr/>
            </a:pPr>
            <a:r>
              <a:rPr lang="en-US" sz="2900" dirty="0" smtClean="0"/>
              <a:t>Company declares dividend to its shareholders to get cash out of the company</a:t>
            </a:r>
          </a:p>
          <a:p>
            <a:pPr lvl="1">
              <a:buFont typeface="Arial" charset="0"/>
              <a:buChar char="–"/>
              <a:defRPr/>
            </a:pPr>
            <a:r>
              <a:rPr lang="en-US" dirty="0" smtClean="0"/>
              <a:t>Dividend must generally be made pro rata to all shareholders based on their ownership</a:t>
            </a:r>
          </a:p>
          <a:p>
            <a:pPr lvl="2">
              <a:buFont typeface="Arial" charset="0"/>
              <a:buChar char="•"/>
              <a:defRPr/>
            </a:pPr>
            <a:r>
              <a:rPr lang="en-US" dirty="0" smtClean="0"/>
              <a:t>Some shareholders may not need or want this dividend depending on their circumstances</a:t>
            </a:r>
          </a:p>
          <a:p>
            <a:pPr lvl="1">
              <a:buFont typeface="Arial" charset="0"/>
              <a:buChar char="–"/>
              <a:defRPr/>
            </a:pPr>
            <a:r>
              <a:rPr lang="en-US" dirty="0" smtClean="0"/>
              <a:t>Availability of this transaction will depend on your company’s financial situation</a:t>
            </a:r>
          </a:p>
          <a:p>
            <a:pPr lvl="2">
              <a:buFont typeface="Arial" charset="0"/>
              <a:buChar char="•"/>
              <a:defRPr/>
            </a:pPr>
            <a:r>
              <a:rPr lang="en-US" dirty="0" smtClean="0"/>
              <a:t>Florida corporate law imposes insolvency test</a:t>
            </a:r>
          </a:p>
          <a:p>
            <a:pPr lvl="1">
              <a:buFont typeface="Arial" charset="0"/>
              <a:buChar char="–"/>
              <a:defRPr/>
            </a:pPr>
            <a:r>
              <a:rPr lang="en-US" dirty="0" smtClean="0"/>
              <a:t>Company’s Board of Directors must approve dividend payment</a:t>
            </a:r>
          </a:p>
          <a:p>
            <a:pPr lvl="1">
              <a:buFont typeface="Arial" charset="0"/>
              <a:buNone/>
              <a:defRPr/>
            </a:pPr>
            <a:endParaRPr lang="en-US" dirty="0" smtClean="0"/>
          </a:p>
          <a:p>
            <a:pPr lvl="1">
              <a:buFont typeface="Arial" charset="0"/>
              <a:buNone/>
              <a:defRPr/>
            </a:pPr>
            <a:r>
              <a:rPr lang="en-US" dirty="0" smtClean="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73113"/>
            <a:ext cx="8229600" cy="1143000"/>
          </a:xfrm>
        </p:spPr>
        <p:txBody>
          <a:bodyPr/>
          <a:lstStyle/>
          <a:p>
            <a:r>
              <a:rPr lang="en-US" smtClean="0"/>
              <a:t>Potential Transactions (continued)</a:t>
            </a:r>
          </a:p>
        </p:txBody>
      </p:sp>
      <p:sp>
        <p:nvSpPr>
          <p:cNvPr id="5" name="Content Placeholder 2"/>
          <p:cNvSpPr>
            <a:spLocks noGrp="1"/>
          </p:cNvSpPr>
          <p:nvPr>
            <p:ph idx="1"/>
          </p:nvPr>
        </p:nvSpPr>
        <p:spPr>
          <a:xfrm>
            <a:off x="457200" y="2098675"/>
            <a:ext cx="8229600" cy="4525963"/>
          </a:xfrm>
        </p:spPr>
        <p:txBody>
          <a:bodyPr>
            <a:normAutofit fontScale="92500" lnSpcReduction="10000"/>
          </a:bodyPr>
          <a:lstStyle/>
          <a:p>
            <a:pPr>
              <a:buFont typeface="Arial" charset="0"/>
              <a:buChar char="•"/>
              <a:defRPr/>
            </a:pPr>
            <a:r>
              <a:rPr lang="en-US" i="1" u="sng" dirty="0" smtClean="0"/>
              <a:t>Recapitalization</a:t>
            </a:r>
          </a:p>
          <a:p>
            <a:pPr lvl="1">
              <a:buFont typeface="Arial" charset="0"/>
              <a:buChar char="–"/>
              <a:defRPr/>
            </a:pPr>
            <a:r>
              <a:rPr lang="en-US" dirty="0" smtClean="0"/>
              <a:t>Changing the company’s capital structure</a:t>
            </a:r>
          </a:p>
          <a:p>
            <a:pPr lvl="2">
              <a:buFont typeface="Arial" charset="0"/>
              <a:buChar char="•"/>
              <a:defRPr/>
            </a:pPr>
            <a:r>
              <a:rPr lang="en-US" dirty="0" smtClean="0"/>
              <a:t>Examples:  Issue stock to replace debt; issue debt to generate cash</a:t>
            </a:r>
          </a:p>
          <a:p>
            <a:pPr lvl="2">
              <a:buFont typeface="Arial" charset="0"/>
              <a:buChar char="•"/>
              <a:defRPr/>
            </a:pPr>
            <a:r>
              <a:rPr lang="en-US" dirty="0" smtClean="0"/>
              <a:t>Could increase company’s available cash, which may be able to be distributed to shareholders</a:t>
            </a:r>
          </a:p>
          <a:p>
            <a:pPr>
              <a:buFont typeface="Arial" charset="0"/>
              <a:buChar char="•"/>
              <a:defRPr/>
            </a:pPr>
            <a:r>
              <a:rPr lang="en-US" i="1" u="sng" dirty="0" smtClean="0"/>
              <a:t>Transfer of Appreciated Assets</a:t>
            </a:r>
          </a:p>
          <a:p>
            <a:pPr lvl="1">
              <a:buFont typeface="Arial" charset="0"/>
              <a:buChar char="–"/>
              <a:defRPr/>
            </a:pPr>
            <a:r>
              <a:rPr lang="en-US" dirty="0" smtClean="0"/>
              <a:t>Company or individual may be able to transfer appreciated assets to another entity or to a charity</a:t>
            </a:r>
          </a:p>
          <a:p>
            <a:pPr lvl="2">
              <a:buFont typeface="Arial" charset="0"/>
              <a:buChar char="•"/>
              <a:defRPr/>
            </a:pPr>
            <a:r>
              <a:rPr lang="en-US" dirty="0" smtClean="0"/>
              <a:t>Such a transfer may allow company or individual to pay taxes at today’s rates and may have other tax advantages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14388"/>
            <a:ext cx="8229600" cy="1143000"/>
          </a:xfrm>
        </p:spPr>
        <p:txBody>
          <a:bodyPr>
            <a:normAutofit fontScale="90000"/>
          </a:bodyPr>
          <a:lstStyle/>
          <a:p>
            <a:pPr>
              <a:defRPr/>
            </a:pPr>
            <a:r>
              <a:rPr lang="en-US" dirty="0" smtClean="0"/>
              <a:t>What Can Business Owners Do Today?</a:t>
            </a:r>
            <a:endParaRPr lang="en-US" dirty="0"/>
          </a:p>
        </p:txBody>
      </p:sp>
      <p:sp>
        <p:nvSpPr>
          <p:cNvPr id="5" name="Content Placeholder 2"/>
          <p:cNvSpPr>
            <a:spLocks noGrp="1"/>
          </p:cNvSpPr>
          <p:nvPr>
            <p:ph idx="1"/>
          </p:nvPr>
        </p:nvSpPr>
        <p:spPr>
          <a:xfrm>
            <a:off x="457200" y="2139950"/>
            <a:ext cx="8229600" cy="4525963"/>
          </a:xfrm>
        </p:spPr>
        <p:txBody>
          <a:bodyPr>
            <a:normAutofit fontScale="70000" lnSpcReduction="20000"/>
          </a:bodyPr>
          <a:lstStyle/>
          <a:p>
            <a:pPr>
              <a:buFont typeface="Arial" charset="0"/>
              <a:buChar char="•"/>
              <a:defRPr/>
            </a:pPr>
            <a:r>
              <a:rPr lang="en-US" dirty="0" smtClean="0"/>
              <a:t>Critically and realistically evaluate the status of your company</a:t>
            </a:r>
          </a:p>
          <a:p>
            <a:pPr lvl="1">
              <a:buFont typeface="Arial" charset="0"/>
              <a:buChar char="–"/>
              <a:defRPr/>
            </a:pPr>
            <a:r>
              <a:rPr lang="en-US" dirty="0" smtClean="0"/>
              <a:t>Deal with problems and “skeletons in the closet” up front</a:t>
            </a:r>
          </a:p>
          <a:p>
            <a:pPr>
              <a:buFont typeface="Arial" charset="0"/>
              <a:buChar char="•"/>
              <a:defRPr/>
            </a:pPr>
            <a:r>
              <a:rPr lang="en-US" dirty="0" smtClean="0"/>
              <a:t>Initiate clear communications with all interested or relevant parties very early in the process</a:t>
            </a:r>
          </a:p>
          <a:p>
            <a:pPr>
              <a:buFont typeface="Arial" charset="0"/>
              <a:buChar char="•"/>
              <a:defRPr/>
            </a:pPr>
            <a:r>
              <a:rPr lang="en-US" dirty="0" smtClean="0"/>
              <a:t>Ensure that all applicable legal documentation is in place</a:t>
            </a:r>
          </a:p>
          <a:p>
            <a:pPr>
              <a:buFont typeface="Arial" charset="0"/>
              <a:buChar char="•"/>
              <a:defRPr/>
            </a:pPr>
            <a:r>
              <a:rPr lang="en-US" dirty="0" smtClean="0"/>
              <a:t>Prepare critical path analysis of required items</a:t>
            </a:r>
          </a:p>
          <a:p>
            <a:pPr lvl="1">
              <a:buFont typeface="Arial" charset="0"/>
              <a:buChar char="–"/>
              <a:defRPr/>
            </a:pPr>
            <a:r>
              <a:rPr lang="en-US" dirty="0" smtClean="0"/>
              <a:t>Want as much lead time as possible – get out in front of the process</a:t>
            </a:r>
          </a:p>
          <a:p>
            <a:pPr lvl="2">
              <a:buFont typeface="Arial" charset="0"/>
              <a:buChar char="•"/>
              <a:defRPr/>
            </a:pPr>
            <a:r>
              <a:rPr lang="en-US" dirty="0" smtClean="0"/>
              <a:t>Shareholder consents, lenders’ and creditors’ consents, regulatory agency authorizations</a:t>
            </a:r>
          </a:p>
          <a:p>
            <a:pPr>
              <a:buFont typeface="Arial" charset="0"/>
              <a:buChar char="•"/>
              <a:defRPr/>
            </a:pPr>
            <a:r>
              <a:rPr lang="en-US" dirty="0" smtClean="0"/>
              <a:t>Ensure that you have good advisors in place (legal, accounting, tax, business, financial, wealth management, etc.)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814388"/>
            <a:ext cx="8229600" cy="1143000"/>
          </a:xfrm>
        </p:spPr>
        <p:txBody>
          <a:bodyPr/>
          <a:lstStyle/>
          <a:p>
            <a:r>
              <a:rPr lang="en-US" smtClean="0"/>
              <a:t>Possible Roadblocks</a:t>
            </a:r>
          </a:p>
        </p:txBody>
      </p:sp>
      <p:sp>
        <p:nvSpPr>
          <p:cNvPr id="5" name="Content Placeholder 2"/>
          <p:cNvSpPr>
            <a:spLocks noGrp="1"/>
          </p:cNvSpPr>
          <p:nvPr>
            <p:ph idx="1"/>
          </p:nvPr>
        </p:nvSpPr>
        <p:spPr>
          <a:xfrm>
            <a:off x="457200" y="1778000"/>
            <a:ext cx="8229600" cy="5619750"/>
          </a:xfrm>
        </p:spPr>
        <p:txBody>
          <a:bodyPr>
            <a:normAutofit fontScale="77500" lnSpcReduction="20000"/>
          </a:bodyPr>
          <a:lstStyle/>
          <a:p>
            <a:pPr>
              <a:buFont typeface="Arial" charset="0"/>
              <a:buChar char="•"/>
              <a:defRPr/>
            </a:pPr>
            <a:r>
              <a:rPr lang="en-US" dirty="0" smtClean="0"/>
              <a:t>These transactions require substantial investments of time, management attention and money</a:t>
            </a:r>
          </a:p>
          <a:p>
            <a:pPr>
              <a:buFont typeface="Arial" charset="0"/>
              <a:buChar char="•"/>
              <a:defRPr/>
            </a:pPr>
            <a:r>
              <a:rPr lang="en-US" dirty="0" smtClean="0"/>
              <a:t>Short time frame</a:t>
            </a:r>
          </a:p>
          <a:p>
            <a:pPr>
              <a:buFont typeface="Arial" charset="0"/>
              <a:buChar char="•"/>
              <a:defRPr/>
            </a:pPr>
            <a:r>
              <a:rPr lang="en-US" dirty="0" smtClean="0"/>
              <a:t>These transactions may require the cooperation or action of third parties, and these parties may not be sensitive or agreeable to or to your time requirements</a:t>
            </a:r>
          </a:p>
          <a:p>
            <a:pPr lvl="1">
              <a:buFont typeface="Arial" charset="0"/>
              <a:buChar char="–"/>
              <a:defRPr/>
            </a:pPr>
            <a:r>
              <a:rPr lang="en-US" dirty="0" smtClean="0"/>
              <a:t>Examples:  Lenders and other creditors, underwriters, placement agents, other shareholders, regulatory agencies</a:t>
            </a:r>
          </a:p>
          <a:p>
            <a:pPr>
              <a:buFont typeface="Arial" charset="0"/>
              <a:buChar char="•"/>
              <a:defRPr/>
            </a:pPr>
            <a:r>
              <a:rPr lang="en-US" dirty="0" smtClean="0"/>
              <a:t>If the company has multiple owners, all may not have the same imperatives, agendas and timing</a:t>
            </a:r>
          </a:p>
          <a:p>
            <a:pPr lvl="1">
              <a:buFont typeface="Arial" charset="0"/>
              <a:buChar char="–"/>
              <a:defRPr/>
            </a:pPr>
            <a:r>
              <a:rPr lang="en-US" dirty="0" smtClean="0"/>
              <a:t>There may be strong resistance to a transaction and this may generate substantial shareholder discord or even litigation</a:t>
            </a:r>
          </a:p>
          <a:p>
            <a:pPr lvl="1">
              <a:buFont typeface="Arial" charset="0"/>
              <a:buChar char="–"/>
              <a:defRPr/>
            </a:pPr>
            <a:r>
              <a:rPr lang="en-US" dirty="0" smtClean="0"/>
              <a:t>These parties may not want to forego future economic benefits and may be unwilling to incur tax liabilities</a:t>
            </a:r>
          </a:p>
          <a:p>
            <a:pPr>
              <a:buFont typeface="Arial" charset="0"/>
              <a:buNone/>
              <a:defRPr/>
            </a:pP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828675"/>
            <a:ext cx="8229600" cy="1143000"/>
          </a:xfrm>
        </p:spPr>
        <p:txBody>
          <a:bodyPr/>
          <a:lstStyle/>
          <a:p>
            <a:r>
              <a:rPr lang="en-US" smtClean="0"/>
              <a:t>Possible Roadblocks (continued)</a:t>
            </a:r>
          </a:p>
        </p:txBody>
      </p:sp>
      <p:sp>
        <p:nvSpPr>
          <p:cNvPr id="5" name="Content Placeholder 2"/>
          <p:cNvSpPr>
            <a:spLocks noGrp="1"/>
          </p:cNvSpPr>
          <p:nvPr>
            <p:ph idx="1"/>
          </p:nvPr>
        </p:nvSpPr>
        <p:spPr>
          <a:xfrm>
            <a:off x="457200" y="2154238"/>
            <a:ext cx="8229600" cy="4525962"/>
          </a:xfrm>
        </p:spPr>
        <p:txBody>
          <a:bodyPr>
            <a:normAutofit fontScale="85000" lnSpcReduction="10000"/>
          </a:bodyPr>
          <a:lstStyle/>
          <a:p>
            <a:pPr>
              <a:buFont typeface="Arial" charset="0"/>
              <a:buChar char="•"/>
              <a:defRPr/>
            </a:pPr>
            <a:r>
              <a:rPr lang="en-US" dirty="0" smtClean="0"/>
              <a:t>Business valuations in some sectors continue to be depressed and will probably remain so for some time</a:t>
            </a:r>
          </a:p>
          <a:p>
            <a:pPr>
              <a:buFont typeface="Arial" charset="0"/>
              <a:buChar char="•"/>
              <a:defRPr/>
            </a:pPr>
            <a:r>
              <a:rPr lang="en-US" dirty="0" smtClean="0"/>
              <a:t>These transactions will generally require some third party due diligence </a:t>
            </a:r>
          </a:p>
          <a:p>
            <a:pPr>
              <a:buFont typeface="Arial" charset="0"/>
              <a:buChar char="•"/>
              <a:defRPr/>
            </a:pPr>
            <a:r>
              <a:rPr lang="en-US" dirty="0" smtClean="0"/>
              <a:t>These transactions may require the restatement or cleaning up of prior financial statements and tax returns</a:t>
            </a:r>
          </a:p>
          <a:p>
            <a:pPr>
              <a:buFont typeface="Arial" charset="0"/>
              <a:buChar char="•"/>
              <a:defRPr/>
            </a:pPr>
            <a:r>
              <a:rPr lang="en-US" dirty="0" smtClean="0"/>
              <a:t>Existing documents or relationships may prohibit or impair these transactions</a:t>
            </a:r>
          </a:p>
          <a:p>
            <a:pPr lvl="1">
              <a:buFont typeface="Arial" charset="0"/>
              <a:buChar char="–"/>
              <a:defRPr/>
            </a:pPr>
            <a:r>
              <a:rPr lang="en-US" dirty="0" smtClean="0"/>
              <a:t>Examples:  Shareholders’ agreement, loan documents, venture capital/private equity documents</a:t>
            </a:r>
          </a:p>
          <a:p>
            <a:pPr lvl="1">
              <a:buFont typeface="Arial" charset="0"/>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73113"/>
            <a:ext cx="8229600" cy="1143000"/>
          </a:xfrm>
        </p:spPr>
        <p:txBody>
          <a:bodyPr/>
          <a:lstStyle/>
          <a:p>
            <a:r>
              <a:rPr lang="en-US" smtClean="0"/>
              <a:t>Some Risks and Caveats</a:t>
            </a:r>
          </a:p>
        </p:txBody>
      </p:sp>
      <p:sp>
        <p:nvSpPr>
          <p:cNvPr id="5" name="Content Placeholder 2"/>
          <p:cNvSpPr>
            <a:spLocks noGrp="1"/>
          </p:cNvSpPr>
          <p:nvPr>
            <p:ph idx="1"/>
          </p:nvPr>
        </p:nvSpPr>
        <p:spPr>
          <a:xfrm>
            <a:off x="457200" y="2098675"/>
            <a:ext cx="8229600" cy="4525963"/>
          </a:xfrm>
        </p:spPr>
        <p:txBody>
          <a:bodyPr>
            <a:normAutofit fontScale="70000" lnSpcReduction="20000"/>
          </a:bodyPr>
          <a:lstStyle/>
          <a:p>
            <a:pPr>
              <a:buFont typeface="Arial" charset="0"/>
              <a:buChar char="•"/>
              <a:defRPr/>
            </a:pPr>
            <a:r>
              <a:rPr lang="en-US" dirty="0" smtClean="0"/>
              <a:t>No business owner should pursue any of these transactions purely on tax-related grounds</a:t>
            </a:r>
          </a:p>
          <a:p>
            <a:pPr lvl="1">
              <a:buFont typeface="Arial" charset="0"/>
              <a:buChar char="–"/>
              <a:defRPr/>
            </a:pPr>
            <a:r>
              <a:rPr lang="en-US" dirty="0" smtClean="0"/>
              <a:t>Business owner and advisors should evaluate all aspects (tax and non-tax) of the proposed transaction, including overall economic merits</a:t>
            </a:r>
          </a:p>
          <a:p>
            <a:pPr lvl="1">
              <a:buFont typeface="Arial" charset="0"/>
              <a:buChar char="–"/>
              <a:defRPr/>
            </a:pPr>
            <a:r>
              <a:rPr lang="en-US" dirty="0" smtClean="0"/>
              <a:t>Do not let fear of higher taxes drive a disadvantageous transaction</a:t>
            </a:r>
          </a:p>
          <a:p>
            <a:pPr>
              <a:buFont typeface="Arial" charset="0"/>
              <a:buChar char="•"/>
              <a:defRPr/>
            </a:pPr>
            <a:r>
              <a:rPr lang="en-US" dirty="0" smtClean="0"/>
              <a:t>These tax changes may not occur or may not be as severe as anticipated</a:t>
            </a:r>
          </a:p>
          <a:p>
            <a:pPr lvl="1">
              <a:buFont typeface="Arial" charset="0"/>
              <a:buChar char="–"/>
              <a:defRPr/>
            </a:pPr>
            <a:r>
              <a:rPr lang="en-US" dirty="0" smtClean="0"/>
              <a:t>Final resolution may not be known until after 2012 presidential election</a:t>
            </a:r>
          </a:p>
          <a:p>
            <a:pPr>
              <a:buFont typeface="Arial" charset="0"/>
              <a:buChar char="•"/>
              <a:defRPr/>
            </a:pPr>
            <a:r>
              <a:rPr lang="en-US" dirty="0" smtClean="0"/>
              <a:t>These proposed transactions may result in foregoing some or all of the company’s future economic success</a:t>
            </a:r>
          </a:p>
          <a:p>
            <a:pPr>
              <a:buFont typeface="Arial" charset="0"/>
              <a:buChar char="•"/>
              <a:defRPr/>
            </a:pPr>
            <a:r>
              <a:rPr lang="en-US" dirty="0" smtClean="0"/>
              <a:t>These transactions will still generate tax liabilities</a:t>
            </a:r>
          </a:p>
          <a:p>
            <a:pPr>
              <a:buFont typeface="Arial" charset="0"/>
              <a:buChar char="•"/>
              <a:defRPr/>
            </a:pPr>
            <a:r>
              <a:rPr lang="en-US" dirty="0" smtClean="0"/>
              <a:t>Some of these transactions could generate appraisal rights or litigation involving dissident shareholders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42963"/>
            <a:ext cx="8229600" cy="1143000"/>
          </a:xfrm>
        </p:spPr>
        <p:txBody>
          <a:bodyPr/>
          <a:lstStyle/>
          <a:p>
            <a:r>
              <a:rPr lang="en-US" smtClean="0"/>
              <a:t>2013: The Impending Tax Storm</a:t>
            </a:r>
          </a:p>
        </p:txBody>
      </p:sp>
      <p:graphicFrame>
        <p:nvGraphicFramePr>
          <p:cNvPr id="3" name="Content Placeholder 3"/>
          <p:cNvGraphicFramePr>
            <a:graphicFrameLocks noGrp="1"/>
          </p:cNvGraphicFramePr>
          <p:nvPr>
            <p:ph idx="1"/>
          </p:nvPr>
        </p:nvGraphicFramePr>
        <p:xfrm>
          <a:off x="1828800" y="2397125"/>
          <a:ext cx="6019800" cy="3931920"/>
        </p:xfrm>
        <a:graphic>
          <a:graphicData uri="http://schemas.openxmlformats.org/drawingml/2006/table">
            <a:tbl>
              <a:tblPr firstRow="1" bandRow="1">
                <a:tableStyleId>{5C22544A-7EE6-4342-B048-85BDC9FD1C3A}</a:tableStyleId>
              </a:tblPr>
              <a:tblGrid>
                <a:gridCol w="3810000"/>
                <a:gridCol w="2209800"/>
              </a:tblGrid>
              <a:tr h="502920">
                <a:tc>
                  <a:txBody>
                    <a:bodyPr/>
                    <a:lstStyle/>
                    <a:p>
                      <a:endParaRPr lang="en-US" b="0" dirty="0">
                        <a:solidFill>
                          <a:schemeClr val="tx1"/>
                        </a:solidFill>
                      </a:endParaRPr>
                    </a:p>
                  </a:txBody>
                  <a:tcPr marL="92295" marR="92295"/>
                </a:tc>
                <a:tc>
                  <a:txBody>
                    <a:bodyPr/>
                    <a:lstStyle/>
                    <a:p>
                      <a:pPr algn="ctr"/>
                      <a:r>
                        <a:rPr lang="en-US" b="1" dirty="0" smtClean="0">
                          <a:solidFill>
                            <a:schemeClr val="tx1"/>
                          </a:solidFill>
                        </a:rPr>
                        <a:t>Pre-2001 Law</a:t>
                      </a:r>
                      <a:endParaRPr lang="en-US" b="1" dirty="0">
                        <a:solidFill>
                          <a:schemeClr val="tx1"/>
                        </a:solidFill>
                      </a:endParaRPr>
                    </a:p>
                  </a:txBody>
                  <a:tcPr marL="92295" marR="92295"/>
                </a:tc>
              </a:tr>
              <a:tr h="502920">
                <a:tc>
                  <a:txBody>
                    <a:bodyPr/>
                    <a:lstStyle/>
                    <a:p>
                      <a:pPr algn="l"/>
                      <a:r>
                        <a:rPr lang="en-US" dirty="0" smtClean="0"/>
                        <a:t>Top Ordinary Income Rate</a:t>
                      </a:r>
                      <a:endParaRPr lang="en-US" dirty="0"/>
                    </a:p>
                  </a:txBody>
                  <a:tcPr marL="92295" marR="92295"/>
                </a:tc>
                <a:tc>
                  <a:txBody>
                    <a:bodyPr/>
                    <a:lstStyle/>
                    <a:p>
                      <a:pPr algn="ctr"/>
                      <a:r>
                        <a:rPr lang="en-US" dirty="0" smtClean="0"/>
                        <a:t>39.6%</a:t>
                      </a:r>
                      <a:endParaRPr lang="en-US" dirty="0"/>
                    </a:p>
                  </a:txBody>
                  <a:tcPr marL="92295" marR="92295"/>
                </a:tc>
              </a:tr>
              <a:tr h="502920">
                <a:tc>
                  <a:txBody>
                    <a:bodyPr/>
                    <a:lstStyle/>
                    <a:p>
                      <a:r>
                        <a:rPr lang="en-US" dirty="0" smtClean="0"/>
                        <a:t>Top Capital Gains Rate</a:t>
                      </a:r>
                      <a:endParaRPr lang="en-US" dirty="0"/>
                    </a:p>
                  </a:txBody>
                  <a:tcPr marL="92295" marR="92295"/>
                </a:tc>
                <a:tc>
                  <a:txBody>
                    <a:bodyPr/>
                    <a:lstStyle/>
                    <a:p>
                      <a:pPr algn="ctr"/>
                      <a:r>
                        <a:rPr lang="en-US" dirty="0" smtClean="0"/>
                        <a:t>20.00%</a:t>
                      </a:r>
                      <a:endParaRPr lang="en-US" dirty="0"/>
                    </a:p>
                  </a:txBody>
                  <a:tcPr marL="92295" marR="92295"/>
                </a:tc>
              </a:tr>
              <a:tr h="502920">
                <a:tc>
                  <a:txBody>
                    <a:bodyPr/>
                    <a:lstStyle/>
                    <a:p>
                      <a:r>
                        <a:rPr lang="en-US" dirty="0" smtClean="0"/>
                        <a:t>Tax Rate on Dividends </a:t>
                      </a:r>
                      <a:endParaRPr lang="en-US" dirty="0"/>
                    </a:p>
                  </a:txBody>
                  <a:tcPr marL="92295" marR="92295"/>
                </a:tc>
                <a:tc>
                  <a:txBody>
                    <a:bodyPr/>
                    <a:lstStyle/>
                    <a:p>
                      <a:pPr algn="ctr"/>
                      <a:r>
                        <a:rPr lang="en-US" dirty="0" smtClean="0"/>
                        <a:t>39.6%</a:t>
                      </a:r>
                      <a:endParaRPr lang="en-US" dirty="0"/>
                    </a:p>
                  </a:txBody>
                  <a:tcPr marL="92295" marR="92295"/>
                </a:tc>
              </a:tr>
              <a:tr h="502920">
                <a:tc>
                  <a:txBody>
                    <a:bodyPr/>
                    <a:lstStyle/>
                    <a:p>
                      <a:r>
                        <a:rPr lang="en-US" b="0" dirty="0" smtClean="0"/>
                        <a:t>Tax</a:t>
                      </a:r>
                      <a:r>
                        <a:rPr lang="en-US" b="0" baseline="0" dirty="0" smtClean="0"/>
                        <a:t> Rate on Interest, Rents, Royalties, and Other Ordinary Investment Income</a:t>
                      </a:r>
                      <a:endParaRPr lang="en-US" b="0" dirty="0"/>
                    </a:p>
                  </a:txBody>
                  <a:tcPr marL="92295" marR="92295"/>
                </a:tc>
                <a:tc>
                  <a:txBody>
                    <a:bodyPr/>
                    <a:lstStyle/>
                    <a:p>
                      <a:pPr algn="ctr"/>
                      <a:endParaRPr lang="en-US" b="0" dirty="0" smtClean="0"/>
                    </a:p>
                    <a:p>
                      <a:pPr algn="ctr"/>
                      <a:r>
                        <a:rPr lang="en-US" dirty="0" smtClean="0"/>
                        <a:t>39.6</a:t>
                      </a:r>
                      <a:r>
                        <a:rPr lang="en-US" b="0" dirty="0" smtClean="0"/>
                        <a:t>%</a:t>
                      </a:r>
                      <a:endParaRPr lang="en-US" b="0" dirty="0"/>
                    </a:p>
                  </a:txBody>
                  <a:tcPr marL="92295" marR="92295"/>
                </a:tc>
              </a:tr>
              <a:tr h="502920">
                <a:tc>
                  <a:txBody>
                    <a:bodyPr/>
                    <a:lstStyle/>
                    <a:p>
                      <a:r>
                        <a:rPr lang="en-US" b="0" dirty="0" smtClean="0"/>
                        <a:t>Estate/Gift</a:t>
                      </a:r>
                      <a:r>
                        <a:rPr lang="en-US" b="0" baseline="0" dirty="0" smtClean="0"/>
                        <a:t> Tax Exclusion Amount</a:t>
                      </a:r>
                      <a:endParaRPr lang="en-US" b="0" dirty="0"/>
                    </a:p>
                  </a:txBody>
                  <a:tcPr marL="92295" marR="92295"/>
                </a:tc>
                <a:tc>
                  <a:txBody>
                    <a:bodyPr/>
                    <a:lstStyle/>
                    <a:p>
                      <a:pPr algn="ctr"/>
                      <a:r>
                        <a:rPr lang="en-US" b="0" dirty="0" smtClean="0"/>
                        <a:t>$675,000</a:t>
                      </a:r>
                      <a:endParaRPr lang="en-US" b="0" dirty="0"/>
                    </a:p>
                  </a:txBody>
                  <a:tcPr marL="92295" marR="92295"/>
                </a:tc>
              </a:tr>
              <a:tr h="502920">
                <a:tc>
                  <a:txBody>
                    <a:bodyPr/>
                    <a:lstStyle/>
                    <a:p>
                      <a:r>
                        <a:rPr lang="en-US" b="0" dirty="0" smtClean="0"/>
                        <a:t>Estate/Gift Tax Rate</a:t>
                      </a:r>
                      <a:endParaRPr lang="en-US" b="0" dirty="0"/>
                    </a:p>
                  </a:txBody>
                  <a:tcPr marL="92295" marR="92295"/>
                </a:tc>
                <a:tc>
                  <a:txBody>
                    <a:bodyPr/>
                    <a:lstStyle/>
                    <a:p>
                      <a:pPr algn="ctr"/>
                      <a:r>
                        <a:rPr lang="en-US" b="0" dirty="0" smtClean="0"/>
                        <a:t>55%</a:t>
                      </a:r>
                      <a:endParaRPr lang="en-US" b="0" dirty="0"/>
                    </a:p>
                  </a:txBody>
                  <a:tcPr marL="92295" marR="92295"/>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97000"/>
            <a:ext cx="9144000" cy="646331"/>
          </a:xfrm>
          <a:prstGeom prst="rect">
            <a:avLst/>
          </a:prstGeom>
          <a:noFill/>
        </p:spPr>
        <p:txBody>
          <a:bodyPr wrap="square" rtlCol="0">
            <a:spAutoFit/>
          </a:bodyPr>
          <a:lstStyle/>
          <a:p>
            <a:pPr algn="ctr" defTabSz="914400" eaLnBrk="0" hangingPunct="0"/>
            <a:r>
              <a:rPr lang="en-US" sz="3600" b="1" dirty="0" smtClean="0">
                <a:solidFill>
                  <a:srgbClr val="000000"/>
                </a:solidFill>
                <a:latin typeface="Palatino Linotype" pitchFamily="18" charset="0"/>
                <a:ea typeface="+mn-ea"/>
              </a:rPr>
              <a:t>M&amp;A Market Overview</a:t>
            </a:r>
            <a:endParaRPr lang="en-US" sz="3600" b="1" dirty="0">
              <a:solidFill>
                <a:srgbClr val="000000"/>
              </a:solidFill>
              <a:latin typeface="Palatino Linotype" pitchFamily="18" charset="0"/>
              <a:ea typeface="+mn-ea"/>
            </a:endParaRPr>
          </a:p>
        </p:txBody>
      </p:sp>
      <p:sp>
        <p:nvSpPr>
          <p:cNvPr id="7" name="TextBox 6"/>
          <p:cNvSpPr txBox="1"/>
          <p:nvPr/>
        </p:nvSpPr>
        <p:spPr>
          <a:xfrm>
            <a:off x="0" y="2806700"/>
            <a:ext cx="9144000" cy="707886"/>
          </a:xfrm>
          <a:prstGeom prst="rect">
            <a:avLst/>
          </a:prstGeom>
          <a:noFill/>
        </p:spPr>
        <p:txBody>
          <a:bodyPr wrap="square" rtlCol="0">
            <a:spAutoFit/>
          </a:bodyPr>
          <a:lstStyle/>
          <a:p>
            <a:pPr algn="ctr" defTabSz="914400" eaLnBrk="0" hangingPunct="0"/>
            <a:r>
              <a:rPr lang="en-US" sz="4000" b="1" dirty="0" smtClean="0">
                <a:solidFill>
                  <a:srgbClr val="000000"/>
                </a:solidFill>
                <a:latin typeface="Palatino Linotype" pitchFamily="18" charset="0"/>
                <a:ea typeface="+mn-ea"/>
              </a:rPr>
              <a:t>Craig </a:t>
            </a:r>
            <a:r>
              <a:rPr lang="en-US" sz="4000" b="1" dirty="0" err="1" smtClean="0">
                <a:solidFill>
                  <a:srgbClr val="000000"/>
                </a:solidFill>
                <a:latin typeface="Palatino Linotype" pitchFamily="18" charset="0"/>
                <a:ea typeface="+mn-ea"/>
              </a:rPr>
              <a:t>Farlie</a:t>
            </a:r>
            <a:r>
              <a:rPr lang="en-US" sz="4000" b="1" dirty="0" smtClean="0">
                <a:solidFill>
                  <a:srgbClr val="000000"/>
                </a:solidFill>
                <a:latin typeface="Palatino Linotype" pitchFamily="18" charset="0"/>
                <a:ea typeface="+mn-ea"/>
              </a:rPr>
              <a:t>, Managing Director</a:t>
            </a:r>
            <a:endParaRPr lang="en-US" sz="4000" b="1" dirty="0">
              <a:solidFill>
                <a:srgbClr val="000000"/>
              </a:solidFill>
              <a:latin typeface="Palatino Linotype" pitchFamily="18" charset="0"/>
              <a:ea typeface="+mn-ea"/>
            </a:endParaRPr>
          </a:p>
        </p:txBody>
      </p:sp>
    </p:spTree>
    <p:extLst>
      <p:ext uri="{BB962C8B-B14F-4D97-AF65-F5344CB8AC3E}">
        <p14:creationId xmlns:p14="http://schemas.microsoft.com/office/powerpoint/2010/main" xmlns="" val="41597700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dirty="0" smtClean="0">
                <a:solidFill>
                  <a:srgbClr val="000000"/>
                </a:solidFill>
              </a:rPr>
              <a:t>1</a:t>
            </a:r>
            <a:endParaRPr lang="en-US" dirty="0">
              <a:solidFill>
                <a:srgbClr val="000000"/>
              </a:solidFill>
            </a:endParaRPr>
          </a:p>
        </p:txBody>
      </p:sp>
      <p:sp>
        <p:nvSpPr>
          <p:cNvPr id="12" name="Text Box 4"/>
          <p:cNvSpPr txBox="1">
            <a:spLocks noChangeArrowheads="1"/>
          </p:cNvSpPr>
          <p:nvPr/>
        </p:nvSpPr>
        <p:spPr bwMode="auto">
          <a:xfrm>
            <a:off x="152054" y="360055"/>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Overview of Pre-Transaction Planning</a:t>
            </a:r>
          </a:p>
        </p:txBody>
      </p:sp>
      <p:sp>
        <p:nvSpPr>
          <p:cNvPr id="8" name="Rectangle 7"/>
          <p:cNvSpPr txBox="1">
            <a:spLocks noChangeArrowheads="1"/>
          </p:cNvSpPr>
          <p:nvPr/>
        </p:nvSpPr>
        <p:spPr bwMode="auto">
          <a:xfrm>
            <a:off x="457200" y="1089816"/>
            <a:ext cx="8229600" cy="21850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50000"/>
              </a:spcAft>
              <a:buClr>
                <a:schemeClr val="tx1"/>
              </a:buClr>
              <a:buSzPct val="55000"/>
              <a:buFont typeface="Wingdings" pitchFamily="2" charset="2"/>
              <a:buChar char="n"/>
              <a:defRPr sz="1600">
                <a:solidFill>
                  <a:schemeClr val="tx1"/>
                </a:solidFill>
                <a:latin typeface="+mn-lt"/>
                <a:ea typeface="+mn-ea"/>
                <a:cs typeface="+mn-cs"/>
              </a:defRPr>
            </a:lvl1pPr>
            <a:lvl2pPr marL="520700" indent="-177800" algn="l" rtl="0" eaLnBrk="0" fontAlgn="base" hangingPunct="0">
              <a:spcBef>
                <a:spcPct val="20000"/>
              </a:spcBef>
              <a:spcAft>
                <a:spcPct val="50000"/>
              </a:spcAft>
              <a:buClr>
                <a:schemeClr val="tx1"/>
              </a:buClr>
              <a:buSzPct val="55000"/>
              <a:buFont typeface="Symbol" pitchFamily="18" charset="2"/>
              <a:buChar char="-"/>
              <a:defRPr sz="1400">
                <a:solidFill>
                  <a:schemeClr val="tx1"/>
                </a:solidFill>
                <a:latin typeface="+mn-lt"/>
              </a:defRPr>
            </a:lvl2pPr>
            <a:lvl3pPr marL="863600" indent="-177800" algn="l" rtl="0" eaLnBrk="0" fontAlgn="base" hangingPunct="0">
              <a:spcBef>
                <a:spcPct val="20000"/>
              </a:spcBef>
              <a:spcAft>
                <a:spcPct val="0"/>
              </a:spcAft>
              <a:buClr>
                <a:schemeClr val="tx1"/>
              </a:buClr>
              <a:buSzPct val="60000"/>
              <a:buFont typeface="Wingdings" pitchFamily="2" charset="2"/>
              <a:buChar char="w"/>
              <a:defRPr sz="1200">
                <a:solidFill>
                  <a:schemeClr val="tx1"/>
                </a:solidFill>
                <a:latin typeface="+mn-lt"/>
              </a:defRPr>
            </a:lvl3pPr>
            <a:lvl4pPr marL="1206500" indent="-177800" algn="l" rtl="0" eaLnBrk="0" fontAlgn="base" hangingPunct="0">
              <a:spcBef>
                <a:spcPct val="20000"/>
              </a:spcBef>
              <a:spcAft>
                <a:spcPct val="0"/>
              </a:spcAft>
              <a:buClr>
                <a:schemeClr val="tx1"/>
              </a:buClr>
              <a:buSzPct val="90000"/>
              <a:buFont typeface="Symbol" pitchFamily="18" charset="2"/>
              <a:buChar char="-"/>
              <a:defRPr sz="10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287338" indent="-287338" defTabSz="914400">
              <a:lnSpc>
                <a:spcPct val="108000"/>
              </a:lnSpc>
              <a:spcBef>
                <a:spcPts val="100"/>
              </a:spcBef>
              <a:spcAft>
                <a:spcPts val="900"/>
              </a:spcAft>
              <a:buClr>
                <a:srgbClr val="000000"/>
              </a:buClr>
            </a:pPr>
            <a:r>
              <a:rPr lang="en-US" sz="2000" dirty="0" smtClean="0">
                <a:solidFill>
                  <a:srgbClr val="000000"/>
                </a:solidFill>
              </a:rPr>
              <a:t>Key </a:t>
            </a:r>
            <a:r>
              <a:rPr lang="en-US" sz="2000" dirty="0">
                <a:solidFill>
                  <a:srgbClr val="000000"/>
                </a:solidFill>
              </a:rPr>
              <a:t>items that </a:t>
            </a:r>
            <a:r>
              <a:rPr lang="en-US" sz="2000" dirty="0" smtClean="0">
                <a:solidFill>
                  <a:srgbClr val="000000"/>
                </a:solidFill>
              </a:rPr>
              <a:t>shareholders and management need </a:t>
            </a:r>
            <a:r>
              <a:rPr lang="en-US" sz="2000" dirty="0">
                <a:solidFill>
                  <a:srgbClr val="000000"/>
                </a:solidFill>
              </a:rPr>
              <a:t>to consider and understand before </a:t>
            </a:r>
            <a:r>
              <a:rPr lang="en-US" sz="2000" dirty="0" smtClean="0">
                <a:solidFill>
                  <a:srgbClr val="000000"/>
                </a:solidFill>
              </a:rPr>
              <a:t>going to </a:t>
            </a:r>
            <a:r>
              <a:rPr lang="en-US" sz="2000" dirty="0">
                <a:solidFill>
                  <a:srgbClr val="000000"/>
                </a:solidFill>
              </a:rPr>
              <a:t>market include:  </a:t>
            </a:r>
          </a:p>
          <a:p>
            <a:pPr lvl="1" defTabSz="914400">
              <a:lnSpc>
                <a:spcPct val="108000"/>
              </a:lnSpc>
              <a:spcBef>
                <a:spcPts val="100"/>
              </a:spcBef>
              <a:spcAft>
                <a:spcPts val="900"/>
              </a:spcAft>
              <a:buClr>
                <a:srgbClr val="000000"/>
              </a:buClr>
              <a:buFont typeface="Palatino Linotype" pitchFamily="18" charset="0"/>
              <a:buChar char="‒"/>
            </a:pPr>
            <a:r>
              <a:rPr lang="en-US" sz="1800" dirty="0" smtClean="0">
                <a:solidFill>
                  <a:srgbClr val="000000"/>
                </a:solidFill>
                <a:ea typeface="+mn-ea"/>
              </a:rPr>
              <a:t>What are the shareholders’ objectives?</a:t>
            </a:r>
          </a:p>
          <a:p>
            <a:pPr lvl="1" defTabSz="914400">
              <a:lnSpc>
                <a:spcPct val="108000"/>
              </a:lnSpc>
              <a:spcBef>
                <a:spcPts val="100"/>
              </a:spcBef>
              <a:spcAft>
                <a:spcPts val="900"/>
              </a:spcAft>
              <a:buClr>
                <a:srgbClr val="000000"/>
              </a:buClr>
              <a:buFont typeface="Palatino Linotype" pitchFamily="18" charset="0"/>
              <a:buChar char="‒"/>
            </a:pPr>
            <a:r>
              <a:rPr lang="en-US" sz="1800" dirty="0" smtClean="0">
                <a:solidFill>
                  <a:srgbClr val="000000"/>
                </a:solidFill>
                <a:ea typeface="+mn-ea"/>
              </a:rPr>
              <a:t>What drives value for the company?</a:t>
            </a:r>
            <a:endParaRPr lang="en-US" sz="1800" dirty="0">
              <a:solidFill>
                <a:srgbClr val="000000"/>
              </a:solidFill>
              <a:ea typeface="+mn-ea"/>
            </a:endParaRPr>
          </a:p>
          <a:p>
            <a:pPr lvl="1" defTabSz="914400">
              <a:lnSpc>
                <a:spcPct val="108000"/>
              </a:lnSpc>
              <a:spcBef>
                <a:spcPts val="100"/>
              </a:spcBef>
              <a:spcAft>
                <a:spcPts val="900"/>
              </a:spcAft>
              <a:buClr>
                <a:srgbClr val="000000"/>
              </a:buClr>
              <a:buFont typeface="Palatino Linotype" pitchFamily="18" charset="0"/>
              <a:buChar char="‒"/>
            </a:pPr>
            <a:r>
              <a:rPr lang="en-US" sz="1800" dirty="0">
                <a:solidFill>
                  <a:srgbClr val="000000"/>
                </a:solidFill>
                <a:ea typeface="+mn-ea"/>
              </a:rPr>
              <a:t>What </a:t>
            </a:r>
            <a:r>
              <a:rPr lang="en-US" sz="1800" dirty="0" smtClean="0">
                <a:solidFill>
                  <a:srgbClr val="000000"/>
                </a:solidFill>
                <a:ea typeface="+mn-ea"/>
              </a:rPr>
              <a:t>will be the areas </a:t>
            </a:r>
            <a:r>
              <a:rPr lang="en-US" sz="1800" dirty="0">
                <a:solidFill>
                  <a:srgbClr val="000000"/>
                </a:solidFill>
                <a:ea typeface="+mn-ea"/>
              </a:rPr>
              <a:t>and focus of due diligence?</a:t>
            </a:r>
          </a:p>
          <a:p>
            <a:pPr lvl="1" defTabSz="914400">
              <a:lnSpc>
                <a:spcPct val="108000"/>
              </a:lnSpc>
              <a:spcBef>
                <a:spcPts val="100"/>
              </a:spcBef>
              <a:spcAft>
                <a:spcPts val="900"/>
              </a:spcAft>
              <a:buClr>
                <a:srgbClr val="000000"/>
              </a:buClr>
              <a:buFont typeface="Palatino Linotype" pitchFamily="18" charset="0"/>
              <a:buChar char="‒"/>
            </a:pPr>
            <a:r>
              <a:rPr lang="en-US" sz="1800" dirty="0" smtClean="0">
                <a:solidFill>
                  <a:srgbClr val="000000"/>
                </a:solidFill>
                <a:ea typeface="+mn-ea"/>
              </a:rPr>
              <a:t>What steps need to be taken so that value and terms can be optimized?</a:t>
            </a:r>
            <a:endParaRPr lang="en-US" sz="1800" dirty="0">
              <a:solidFill>
                <a:srgbClr val="000000"/>
              </a:solidFill>
              <a:ea typeface="+mn-ea"/>
            </a:endParaRPr>
          </a:p>
          <a:p>
            <a:pPr lvl="1" defTabSz="914400">
              <a:lnSpc>
                <a:spcPct val="108000"/>
              </a:lnSpc>
              <a:spcBef>
                <a:spcPts val="100"/>
              </a:spcBef>
              <a:spcAft>
                <a:spcPts val="600"/>
              </a:spcAft>
              <a:buClr>
                <a:srgbClr val="000000"/>
              </a:buClr>
              <a:buFont typeface="Palatino Linotype" pitchFamily="18" charset="0"/>
              <a:buChar char="‒"/>
            </a:pPr>
            <a:r>
              <a:rPr lang="en-US" sz="1800" dirty="0" smtClean="0">
                <a:solidFill>
                  <a:srgbClr val="000000"/>
                </a:solidFill>
                <a:ea typeface="+mn-ea"/>
              </a:rPr>
              <a:t>How much time must be allocated for a successful M&amp;A process?</a:t>
            </a:r>
            <a:endParaRPr lang="en-US" sz="1800" dirty="0">
              <a:solidFill>
                <a:srgbClr val="000000"/>
              </a:solidFill>
              <a:ea typeface="+mn-ea"/>
            </a:endParaRPr>
          </a:p>
        </p:txBody>
      </p:sp>
    </p:spTree>
    <p:extLst>
      <p:ext uri="{BB962C8B-B14F-4D97-AF65-F5344CB8AC3E}">
        <p14:creationId xmlns:p14="http://schemas.microsoft.com/office/powerpoint/2010/main" xmlns="" val="39587225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dirty="0" smtClean="0">
                <a:solidFill>
                  <a:srgbClr val="000000"/>
                </a:solidFill>
              </a:rPr>
              <a:t>2</a:t>
            </a:r>
            <a:endParaRPr lang="en-US" dirty="0">
              <a:solidFill>
                <a:srgbClr val="000000"/>
              </a:solidFill>
            </a:endParaRPr>
          </a:p>
        </p:txBody>
      </p:sp>
      <p:sp>
        <p:nvSpPr>
          <p:cNvPr id="12" name="Text Box 4"/>
          <p:cNvSpPr txBox="1">
            <a:spLocks noChangeArrowheads="1"/>
          </p:cNvSpPr>
          <p:nvPr/>
        </p:nvSpPr>
        <p:spPr bwMode="auto">
          <a:xfrm>
            <a:off x="152054" y="360055"/>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Potential Strategic Alternatives</a:t>
            </a:r>
          </a:p>
        </p:txBody>
      </p:sp>
      <p:sp>
        <p:nvSpPr>
          <p:cNvPr id="6" name="Text Box 5"/>
          <p:cNvSpPr txBox="1">
            <a:spLocks noChangeArrowheads="1"/>
          </p:cNvSpPr>
          <p:nvPr/>
        </p:nvSpPr>
        <p:spPr bwMode="auto">
          <a:xfrm>
            <a:off x="180472" y="2953753"/>
            <a:ext cx="2082800" cy="615553"/>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Leveraged Recapitalization</a:t>
            </a:r>
          </a:p>
        </p:txBody>
      </p:sp>
      <p:sp>
        <p:nvSpPr>
          <p:cNvPr id="7" name="Text Box 5"/>
          <p:cNvSpPr txBox="1">
            <a:spLocks noChangeArrowheads="1"/>
          </p:cNvSpPr>
          <p:nvPr/>
        </p:nvSpPr>
        <p:spPr bwMode="auto">
          <a:xfrm>
            <a:off x="178440" y="1358269"/>
            <a:ext cx="2084832" cy="54864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endParaRPr lang="en-US" sz="800" b="1" dirty="0" smtClean="0">
              <a:solidFill>
                <a:srgbClr val="FFFFFF"/>
              </a:solidFill>
              <a:latin typeface="Palatino Linotype" pitchFamily="18" charset="0"/>
              <a:ea typeface="+mn-ea"/>
            </a:endParaRPr>
          </a:p>
          <a:p>
            <a:pPr algn="ctr" defTabSz="914400" eaLnBrk="0" hangingPunct="0">
              <a:spcBef>
                <a:spcPct val="50000"/>
              </a:spcBef>
            </a:pPr>
            <a:r>
              <a:rPr lang="en-US" sz="1400" b="1" dirty="0" smtClean="0">
                <a:solidFill>
                  <a:srgbClr val="FFFFFF"/>
                </a:solidFill>
                <a:latin typeface="Palatino Linotype" pitchFamily="18" charset="0"/>
                <a:ea typeface="+mn-ea"/>
              </a:rPr>
              <a:t>Status Quo</a:t>
            </a:r>
          </a:p>
          <a:p>
            <a:pPr algn="ctr" defTabSz="914400" eaLnBrk="0" hangingPunct="0">
              <a:spcBef>
                <a:spcPct val="50000"/>
              </a:spcBef>
            </a:pPr>
            <a:endParaRPr lang="en-US" sz="800" b="1" dirty="0" smtClean="0">
              <a:solidFill>
                <a:srgbClr val="FFFFFF"/>
              </a:solidFill>
              <a:latin typeface="Palatino Linotype" pitchFamily="18" charset="0"/>
              <a:ea typeface="+mn-ea"/>
            </a:endParaRPr>
          </a:p>
        </p:txBody>
      </p:sp>
      <p:sp>
        <p:nvSpPr>
          <p:cNvPr id="13" name="Text Box 5"/>
          <p:cNvSpPr txBox="1">
            <a:spLocks noChangeArrowheads="1"/>
          </p:cNvSpPr>
          <p:nvPr/>
        </p:nvSpPr>
        <p:spPr bwMode="auto">
          <a:xfrm>
            <a:off x="180472" y="4658682"/>
            <a:ext cx="2084832" cy="612648"/>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endParaRPr lang="en-US" sz="800" b="1" dirty="0" smtClean="0">
              <a:solidFill>
                <a:srgbClr val="FFFFFF"/>
              </a:solidFill>
              <a:latin typeface="Palatino Linotype" pitchFamily="18" charset="0"/>
              <a:ea typeface="+mn-ea"/>
            </a:endParaRPr>
          </a:p>
          <a:p>
            <a:pPr algn="ctr" defTabSz="914400" eaLnBrk="0" hangingPunct="0">
              <a:spcBef>
                <a:spcPct val="50000"/>
              </a:spcBef>
            </a:pPr>
            <a:r>
              <a:rPr lang="en-US" sz="1400" b="1" dirty="0">
                <a:solidFill>
                  <a:srgbClr val="FFFFFF"/>
                </a:solidFill>
                <a:latin typeface="Palatino Linotype" pitchFamily="18" charset="0"/>
                <a:ea typeface="+mn-ea"/>
              </a:rPr>
              <a:t>Minority Investment by Financial Sponsor</a:t>
            </a:r>
          </a:p>
          <a:p>
            <a:pPr algn="ctr" defTabSz="914400" eaLnBrk="0" hangingPunct="0">
              <a:spcBef>
                <a:spcPct val="50000"/>
              </a:spcBef>
            </a:pPr>
            <a:endParaRPr lang="en-US" sz="800" b="1" dirty="0" smtClean="0">
              <a:solidFill>
                <a:srgbClr val="FFFFFF"/>
              </a:solidFill>
              <a:latin typeface="Palatino Linotype" pitchFamily="18" charset="0"/>
              <a:ea typeface="+mn-ea"/>
            </a:endParaRPr>
          </a:p>
        </p:txBody>
      </p:sp>
      <p:sp>
        <p:nvSpPr>
          <p:cNvPr id="15" name="Rectangle 14"/>
          <p:cNvSpPr>
            <a:spLocks noChangeArrowheads="1"/>
          </p:cNvSpPr>
          <p:nvPr/>
        </p:nvSpPr>
        <p:spPr bwMode="auto">
          <a:xfrm>
            <a:off x="2393653" y="1295074"/>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Least disruptive alternative </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No ownership dilution or additional debt burden </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R</a:t>
            </a:r>
            <a:r>
              <a:rPr lang="en-US" sz="1400" dirty="0" smtClean="0">
                <a:solidFill>
                  <a:srgbClr val="000000"/>
                </a:solidFill>
                <a:latin typeface="Palatino Linotype" pitchFamily="18" charset="0"/>
                <a:ea typeface="+mn-ea"/>
              </a:rPr>
              <a:t>etain </a:t>
            </a:r>
            <a:r>
              <a:rPr lang="en-US" sz="1400" dirty="0">
                <a:solidFill>
                  <a:srgbClr val="000000"/>
                </a:solidFill>
                <a:latin typeface="Palatino Linotype" pitchFamily="18" charset="0"/>
                <a:ea typeface="+mn-ea"/>
              </a:rPr>
              <a:t>100% of potential </a:t>
            </a:r>
            <a:r>
              <a:rPr lang="en-US" sz="1400" dirty="0" smtClean="0">
                <a:solidFill>
                  <a:srgbClr val="000000"/>
                </a:solidFill>
                <a:latin typeface="Palatino Linotype" pitchFamily="18" charset="0"/>
                <a:ea typeface="+mn-ea"/>
              </a:rPr>
              <a:t>upside</a:t>
            </a:r>
          </a:p>
          <a:p>
            <a:pPr marL="228600" indent="-228600" algn="just" defTabSz="914400" eaLnBrk="0" hangingPunct="0">
              <a:spcBef>
                <a:spcPct val="20000"/>
              </a:spcBef>
              <a:spcAft>
                <a:spcPct val="20000"/>
              </a:spcAft>
              <a:buClr>
                <a:srgbClr val="000000"/>
              </a:buClr>
              <a:buSzPct val="55000"/>
              <a:tabLst>
                <a:tab pos="228600" algn="l"/>
                <a:tab pos="2292350" algn="l"/>
              </a:tabLst>
            </a:pPr>
            <a:endParaRPr lang="en-US" sz="1400" dirty="0" smtClean="0">
              <a:solidFill>
                <a:srgbClr val="000000"/>
              </a:solidFill>
              <a:latin typeface="Palatino Linotype" pitchFamily="18" charset="0"/>
              <a:ea typeface="+mn-ea"/>
            </a:endParaRPr>
          </a:p>
          <a:p>
            <a:pPr marL="228600" indent="-228600" algn="just" defTabSz="914400" eaLnBrk="0" hangingPunct="0">
              <a:spcBef>
                <a:spcPct val="20000"/>
              </a:spcBef>
              <a:spcAft>
                <a:spcPct val="20000"/>
              </a:spcAft>
              <a:buClr>
                <a:srgbClr val="000000"/>
              </a:buClr>
              <a:buSzPct val="55000"/>
              <a:buFont typeface="Wingdings" pitchFamily="2" charset="2"/>
              <a:buChar char="n"/>
              <a:tabLst>
                <a:tab pos="228600" algn="l"/>
                <a:tab pos="2292350" algn="l"/>
              </a:tabLst>
            </a:pPr>
            <a:endParaRPr lang="en-US" sz="1400" dirty="0" smtClean="0">
              <a:solidFill>
                <a:srgbClr val="000000"/>
              </a:solidFill>
              <a:latin typeface="Palatino Linotype" pitchFamily="18" charset="0"/>
              <a:ea typeface="+mn-ea"/>
            </a:endParaRPr>
          </a:p>
        </p:txBody>
      </p:sp>
      <p:sp>
        <p:nvSpPr>
          <p:cNvPr id="16" name="Text Box 5"/>
          <p:cNvSpPr txBox="1">
            <a:spLocks noChangeArrowheads="1"/>
          </p:cNvSpPr>
          <p:nvPr/>
        </p:nvSpPr>
        <p:spPr bwMode="auto">
          <a:xfrm>
            <a:off x="2380583" y="881701"/>
            <a:ext cx="2190750" cy="338554"/>
          </a:xfrm>
          <a:prstGeom prst="rect">
            <a:avLst/>
          </a:prstGeom>
          <a:noFill/>
          <a:ln w="9525">
            <a:noFill/>
            <a:miter lim="800000"/>
            <a:headEnd/>
            <a:tailEnd/>
          </a:ln>
          <a:effectLst/>
        </p:spPr>
        <p:txBody>
          <a:bodyPr>
            <a:spAutoFit/>
          </a:bodyPr>
          <a:lstStyle/>
          <a:p>
            <a:pPr defTabSz="914400" eaLnBrk="0" hangingPunct="0">
              <a:spcBef>
                <a:spcPct val="50000"/>
              </a:spcBef>
            </a:pPr>
            <a:r>
              <a:rPr lang="en-US" sz="1600" b="1" dirty="0" smtClean="0">
                <a:solidFill>
                  <a:srgbClr val="000000"/>
                </a:solidFill>
                <a:latin typeface="Palatino Linotype" pitchFamily="18" charset="0"/>
                <a:ea typeface="+mn-ea"/>
              </a:rPr>
              <a:t>Advantages</a:t>
            </a:r>
            <a:endParaRPr lang="en-US" sz="1600" b="1" dirty="0">
              <a:solidFill>
                <a:srgbClr val="000000"/>
              </a:solidFill>
              <a:latin typeface="Palatino Linotype" pitchFamily="18" charset="0"/>
              <a:ea typeface="+mn-ea"/>
            </a:endParaRPr>
          </a:p>
        </p:txBody>
      </p:sp>
      <p:sp>
        <p:nvSpPr>
          <p:cNvPr id="17" name="Line 7"/>
          <p:cNvSpPr>
            <a:spLocks noChangeShapeType="1"/>
          </p:cNvSpPr>
          <p:nvPr/>
        </p:nvSpPr>
        <p:spPr bwMode="auto">
          <a:xfrm flipV="1">
            <a:off x="2456783" y="1188160"/>
            <a:ext cx="3200400" cy="9525"/>
          </a:xfrm>
          <a:prstGeom prst="line">
            <a:avLst/>
          </a:prstGeom>
          <a:noFill/>
          <a:ln w="19050">
            <a:solidFill>
              <a:schemeClr val="tx1"/>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18" name="Text Box 5"/>
          <p:cNvSpPr txBox="1">
            <a:spLocks noChangeArrowheads="1"/>
          </p:cNvSpPr>
          <p:nvPr/>
        </p:nvSpPr>
        <p:spPr bwMode="auto">
          <a:xfrm>
            <a:off x="5744108" y="871068"/>
            <a:ext cx="2190750" cy="338554"/>
          </a:xfrm>
          <a:prstGeom prst="rect">
            <a:avLst/>
          </a:prstGeom>
          <a:noFill/>
          <a:ln w="9525">
            <a:noFill/>
            <a:miter lim="800000"/>
            <a:headEnd/>
            <a:tailEnd/>
          </a:ln>
          <a:effectLst/>
        </p:spPr>
        <p:txBody>
          <a:bodyPr>
            <a:spAutoFit/>
          </a:bodyPr>
          <a:lstStyle/>
          <a:p>
            <a:pPr defTabSz="914400" eaLnBrk="0" hangingPunct="0">
              <a:spcBef>
                <a:spcPct val="50000"/>
              </a:spcBef>
            </a:pPr>
            <a:r>
              <a:rPr lang="en-US" sz="1600" b="1" dirty="0" smtClean="0">
                <a:solidFill>
                  <a:srgbClr val="000000"/>
                </a:solidFill>
                <a:latin typeface="Palatino Linotype" pitchFamily="18" charset="0"/>
                <a:ea typeface="+mn-ea"/>
              </a:rPr>
              <a:t>Disadvantages</a:t>
            </a:r>
            <a:endParaRPr lang="en-US" sz="1600" b="1" dirty="0">
              <a:solidFill>
                <a:srgbClr val="000000"/>
              </a:solidFill>
              <a:latin typeface="Palatino Linotype" pitchFamily="18" charset="0"/>
              <a:ea typeface="+mn-ea"/>
            </a:endParaRPr>
          </a:p>
        </p:txBody>
      </p:sp>
      <p:sp>
        <p:nvSpPr>
          <p:cNvPr id="19" name="Line 7"/>
          <p:cNvSpPr>
            <a:spLocks noChangeShapeType="1"/>
          </p:cNvSpPr>
          <p:nvPr/>
        </p:nvSpPr>
        <p:spPr bwMode="auto">
          <a:xfrm flipV="1">
            <a:off x="5820308" y="1177527"/>
            <a:ext cx="3200400" cy="9525"/>
          </a:xfrm>
          <a:prstGeom prst="line">
            <a:avLst/>
          </a:prstGeom>
          <a:noFill/>
          <a:ln w="19050">
            <a:solidFill>
              <a:schemeClr val="tx1"/>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20" name="Rectangle 4"/>
          <p:cNvSpPr>
            <a:spLocks noChangeArrowheads="1"/>
          </p:cNvSpPr>
          <p:nvPr/>
        </p:nvSpPr>
        <p:spPr bwMode="auto">
          <a:xfrm>
            <a:off x="5807906" y="1295074"/>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May miss the window to sell at a premium valuation</a:t>
            </a:r>
          </a:p>
          <a:p>
            <a:pPr marL="228600" indent="-228600" algn="just" defTabSz="914400" eaLnBrk="0" hangingPunct="0">
              <a:lnSpc>
                <a:spcPct val="120000"/>
              </a:lnSpc>
              <a:spcBef>
                <a:spcPct val="20000"/>
              </a:spcBef>
              <a:spcAft>
                <a:spcPct val="2000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Does not create liquidity or hedge against future changes in industry</a:t>
            </a:r>
          </a:p>
        </p:txBody>
      </p:sp>
      <p:sp>
        <p:nvSpPr>
          <p:cNvPr id="21" name="Rectangle 20"/>
          <p:cNvSpPr>
            <a:spLocks noChangeArrowheads="1"/>
          </p:cNvSpPr>
          <p:nvPr/>
        </p:nvSpPr>
        <p:spPr bwMode="auto">
          <a:xfrm>
            <a:off x="2397191" y="2914828"/>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Existing shareholders retain all upside</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Partial liquidity for existing </a:t>
            </a:r>
            <a:r>
              <a:rPr lang="en-US" sz="1400" dirty="0" smtClean="0">
                <a:solidFill>
                  <a:srgbClr val="000000"/>
                </a:solidFill>
                <a:latin typeface="Palatino Linotype" pitchFamily="18" charset="0"/>
                <a:ea typeface="+mn-ea"/>
              </a:rPr>
              <a:t>ownership</a:t>
            </a:r>
            <a:endParaRPr lang="en-US" sz="1400" dirty="0">
              <a:solidFill>
                <a:srgbClr val="000000"/>
              </a:solidFill>
              <a:latin typeface="Palatino Linotype" pitchFamily="18" charset="0"/>
              <a:ea typeface="+mn-ea"/>
            </a:endParaRPr>
          </a:p>
          <a:p>
            <a:pPr marL="228600" indent="-228600" algn="just" defTabSz="914400" eaLnBrk="0" hangingPunct="0">
              <a:spcBef>
                <a:spcPct val="20000"/>
              </a:spcBef>
              <a:spcAft>
                <a:spcPct val="20000"/>
              </a:spcAft>
              <a:buClr>
                <a:srgbClr val="000000"/>
              </a:buClr>
              <a:buSzPct val="55000"/>
              <a:tabLst>
                <a:tab pos="228600" algn="l"/>
                <a:tab pos="2292350" algn="l"/>
              </a:tabLst>
            </a:pPr>
            <a:endParaRPr lang="en-US" sz="1400" dirty="0" smtClean="0">
              <a:solidFill>
                <a:srgbClr val="000000"/>
              </a:solidFill>
              <a:latin typeface="Palatino Linotype" pitchFamily="18" charset="0"/>
              <a:ea typeface="+mn-ea"/>
            </a:endParaRPr>
          </a:p>
          <a:p>
            <a:pPr marL="228600" indent="-228600" algn="just" defTabSz="914400" eaLnBrk="0" hangingPunct="0">
              <a:spcBef>
                <a:spcPct val="20000"/>
              </a:spcBef>
              <a:spcAft>
                <a:spcPct val="20000"/>
              </a:spcAft>
              <a:buClr>
                <a:srgbClr val="000000"/>
              </a:buClr>
              <a:buSzPct val="55000"/>
              <a:buFont typeface="Wingdings" pitchFamily="2" charset="2"/>
              <a:buChar char="n"/>
              <a:tabLst>
                <a:tab pos="228600" algn="l"/>
                <a:tab pos="2292350" algn="l"/>
              </a:tabLst>
            </a:pPr>
            <a:endParaRPr lang="en-US" sz="1400" dirty="0" smtClean="0">
              <a:solidFill>
                <a:srgbClr val="000000"/>
              </a:solidFill>
              <a:latin typeface="Palatino Linotype" pitchFamily="18" charset="0"/>
              <a:ea typeface="+mn-ea"/>
            </a:endParaRPr>
          </a:p>
        </p:txBody>
      </p:sp>
      <p:sp>
        <p:nvSpPr>
          <p:cNvPr id="22" name="Rectangle 4"/>
          <p:cNvSpPr>
            <a:spLocks noChangeArrowheads="1"/>
          </p:cNvSpPr>
          <p:nvPr/>
        </p:nvSpPr>
        <p:spPr bwMode="auto">
          <a:xfrm>
            <a:off x="5811444" y="2914828"/>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Small universe of lenders willing to pay shareholder dividend</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Company must operate in a leveraged environment</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endParaRPr lang="en-US" sz="1400" dirty="0" smtClean="0">
              <a:solidFill>
                <a:srgbClr val="000000"/>
              </a:solidFill>
              <a:latin typeface="Palatino Linotype" pitchFamily="18" charset="0"/>
              <a:ea typeface="+mn-ea"/>
            </a:endParaRPr>
          </a:p>
        </p:txBody>
      </p:sp>
      <p:sp>
        <p:nvSpPr>
          <p:cNvPr id="23" name="Rectangle 22"/>
          <p:cNvSpPr>
            <a:spLocks noChangeArrowheads="1"/>
          </p:cNvSpPr>
          <p:nvPr/>
        </p:nvSpPr>
        <p:spPr bwMode="auto">
          <a:xfrm>
            <a:off x="2390096" y="4630279"/>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Current shareholders retain control </a:t>
            </a:r>
            <a:endParaRPr lang="en-US" sz="1400" dirty="0" smtClean="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Capital to pursue growth and acquisitions</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Strategic guidance from investor</a:t>
            </a:r>
          </a:p>
          <a:p>
            <a:pPr marL="228600" indent="-228600" algn="just" defTabSz="914400" eaLnBrk="0" hangingPunct="0">
              <a:spcBef>
                <a:spcPct val="20000"/>
              </a:spcBef>
              <a:spcAft>
                <a:spcPct val="20000"/>
              </a:spcAft>
              <a:buClr>
                <a:srgbClr val="000000"/>
              </a:buClr>
              <a:buSzPct val="55000"/>
              <a:buFont typeface="Wingdings" pitchFamily="2" charset="2"/>
              <a:buChar char="n"/>
              <a:tabLst>
                <a:tab pos="228600" algn="l"/>
                <a:tab pos="2292350" algn="l"/>
              </a:tabLst>
            </a:pPr>
            <a:endParaRPr lang="en-US" sz="1400" dirty="0" smtClean="0">
              <a:solidFill>
                <a:srgbClr val="000000"/>
              </a:solidFill>
              <a:latin typeface="Palatino Linotype" pitchFamily="18" charset="0"/>
              <a:ea typeface="+mn-ea"/>
            </a:endParaRPr>
          </a:p>
        </p:txBody>
      </p:sp>
      <p:sp>
        <p:nvSpPr>
          <p:cNvPr id="24" name="Rectangle 4"/>
          <p:cNvSpPr>
            <a:spLocks noChangeArrowheads="1"/>
          </p:cNvSpPr>
          <p:nvPr/>
        </p:nvSpPr>
        <p:spPr bwMode="auto">
          <a:xfrm>
            <a:off x="5804349" y="4630279"/>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Sale of minority interest </a:t>
            </a:r>
            <a:r>
              <a:rPr lang="en-US" sz="1400" dirty="0" smtClean="0">
                <a:solidFill>
                  <a:srgbClr val="000000"/>
                </a:solidFill>
                <a:latin typeface="Palatino Linotype" pitchFamily="18" charset="0"/>
                <a:ea typeface="+mn-ea"/>
              </a:rPr>
              <a:t>does </a:t>
            </a:r>
            <a:r>
              <a:rPr lang="en-US" sz="1400" dirty="0">
                <a:solidFill>
                  <a:srgbClr val="000000"/>
                </a:solidFill>
                <a:latin typeface="Palatino Linotype" pitchFamily="18" charset="0"/>
                <a:ea typeface="+mn-ea"/>
              </a:rPr>
              <a:t>not maximize value </a:t>
            </a:r>
            <a:endParaRPr lang="en-US" sz="1400" dirty="0" smtClean="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Can lose control of business through negative covenants</a:t>
            </a:r>
          </a:p>
        </p:txBody>
      </p:sp>
    </p:spTree>
    <p:extLst>
      <p:ext uri="{BB962C8B-B14F-4D97-AF65-F5344CB8AC3E}">
        <p14:creationId xmlns:p14="http://schemas.microsoft.com/office/powerpoint/2010/main" xmlns="" val="14124330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dirty="0" smtClean="0">
                <a:solidFill>
                  <a:srgbClr val="000000"/>
                </a:solidFill>
              </a:rPr>
              <a:t>3</a:t>
            </a:r>
            <a:endParaRPr lang="en-US" dirty="0">
              <a:solidFill>
                <a:srgbClr val="000000"/>
              </a:solidFill>
            </a:endParaRPr>
          </a:p>
        </p:txBody>
      </p:sp>
      <p:sp>
        <p:nvSpPr>
          <p:cNvPr id="12" name="Text Box 4"/>
          <p:cNvSpPr txBox="1">
            <a:spLocks noChangeArrowheads="1"/>
          </p:cNvSpPr>
          <p:nvPr/>
        </p:nvSpPr>
        <p:spPr bwMode="auto">
          <a:xfrm>
            <a:off x="152054" y="360055"/>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Potential Strategic Alternatives</a:t>
            </a:r>
          </a:p>
        </p:txBody>
      </p:sp>
      <p:sp>
        <p:nvSpPr>
          <p:cNvPr id="5" name="Text Box 5"/>
          <p:cNvSpPr txBox="1">
            <a:spLocks noChangeArrowheads="1"/>
          </p:cNvSpPr>
          <p:nvPr/>
        </p:nvSpPr>
        <p:spPr bwMode="auto">
          <a:xfrm>
            <a:off x="182504" y="1426994"/>
            <a:ext cx="2082800" cy="54864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Majority </a:t>
            </a:r>
            <a:r>
              <a:rPr lang="en-US" sz="1400" b="1" dirty="0">
                <a:solidFill>
                  <a:srgbClr val="FFFFFF"/>
                </a:solidFill>
                <a:latin typeface="Palatino Linotype" pitchFamily="18" charset="0"/>
                <a:ea typeface="+mn-ea"/>
              </a:rPr>
              <a:t>Sale to Financial Sponsor</a:t>
            </a:r>
          </a:p>
        </p:txBody>
      </p:sp>
      <p:sp>
        <p:nvSpPr>
          <p:cNvPr id="9" name="Text Box 5"/>
          <p:cNvSpPr txBox="1">
            <a:spLocks noChangeArrowheads="1"/>
          </p:cNvSpPr>
          <p:nvPr/>
        </p:nvSpPr>
        <p:spPr bwMode="auto">
          <a:xfrm>
            <a:off x="182504" y="3490332"/>
            <a:ext cx="2082800" cy="54864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Sale to Strategic </a:t>
            </a:r>
          </a:p>
        </p:txBody>
      </p:sp>
      <p:sp>
        <p:nvSpPr>
          <p:cNvPr id="16" name="Text Box 5"/>
          <p:cNvSpPr txBox="1">
            <a:spLocks noChangeArrowheads="1"/>
          </p:cNvSpPr>
          <p:nvPr/>
        </p:nvSpPr>
        <p:spPr bwMode="auto">
          <a:xfrm>
            <a:off x="2380583" y="934866"/>
            <a:ext cx="2190750" cy="338554"/>
          </a:xfrm>
          <a:prstGeom prst="rect">
            <a:avLst/>
          </a:prstGeom>
          <a:noFill/>
          <a:ln w="9525">
            <a:noFill/>
            <a:miter lim="800000"/>
            <a:headEnd/>
            <a:tailEnd/>
          </a:ln>
          <a:effectLst/>
        </p:spPr>
        <p:txBody>
          <a:bodyPr>
            <a:spAutoFit/>
          </a:bodyPr>
          <a:lstStyle/>
          <a:p>
            <a:pPr defTabSz="914400" eaLnBrk="0" hangingPunct="0">
              <a:spcBef>
                <a:spcPct val="50000"/>
              </a:spcBef>
            </a:pPr>
            <a:r>
              <a:rPr lang="en-US" sz="1600" b="1" dirty="0" smtClean="0">
                <a:solidFill>
                  <a:srgbClr val="000000"/>
                </a:solidFill>
                <a:latin typeface="Palatino Linotype" pitchFamily="18" charset="0"/>
                <a:ea typeface="+mn-ea"/>
              </a:rPr>
              <a:t>Advantages</a:t>
            </a:r>
            <a:endParaRPr lang="en-US" sz="1600" b="1" dirty="0">
              <a:solidFill>
                <a:srgbClr val="000000"/>
              </a:solidFill>
              <a:latin typeface="Palatino Linotype" pitchFamily="18" charset="0"/>
              <a:ea typeface="+mn-ea"/>
            </a:endParaRPr>
          </a:p>
        </p:txBody>
      </p:sp>
      <p:sp>
        <p:nvSpPr>
          <p:cNvPr id="17" name="Line 7"/>
          <p:cNvSpPr>
            <a:spLocks noChangeShapeType="1"/>
          </p:cNvSpPr>
          <p:nvPr/>
        </p:nvSpPr>
        <p:spPr bwMode="auto">
          <a:xfrm flipV="1">
            <a:off x="2456783" y="1241325"/>
            <a:ext cx="3200400" cy="9525"/>
          </a:xfrm>
          <a:prstGeom prst="line">
            <a:avLst/>
          </a:prstGeom>
          <a:noFill/>
          <a:ln w="19050">
            <a:solidFill>
              <a:schemeClr val="tx1"/>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18" name="Text Box 5"/>
          <p:cNvSpPr txBox="1">
            <a:spLocks noChangeArrowheads="1"/>
          </p:cNvSpPr>
          <p:nvPr/>
        </p:nvSpPr>
        <p:spPr bwMode="auto">
          <a:xfrm>
            <a:off x="5744108" y="924233"/>
            <a:ext cx="2190750" cy="338554"/>
          </a:xfrm>
          <a:prstGeom prst="rect">
            <a:avLst/>
          </a:prstGeom>
          <a:noFill/>
          <a:ln w="9525">
            <a:noFill/>
            <a:miter lim="800000"/>
            <a:headEnd/>
            <a:tailEnd/>
          </a:ln>
          <a:effectLst/>
        </p:spPr>
        <p:txBody>
          <a:bodyPr>
            <a:spAutoFit/>
          </a:bodyPr>
          <a:lstStyle/>
          <a:p>
            <a:pPr defTabSz="914400" eaLnBrk="0" hangingPunct="0">
              <a:spcBef>
                <a:spcPct val="50000"/>
              </a:spcBef>
            </a:pPr>
            <a:r>
              <a:rPr lang="en-US" sz="1600" b="1" dirty="0" smtClean="0">
                <a:solidFill>
                  <a:srgbClr val="000000"/>
                </a:solidFill>
                <a:latin typeface="Palatino Linotype" pitchFamily="18" charset="0"/>
                <a:ea typeface="+mn-ea"/>
              </a:rPr>
              <a:t>Disadvantages</a:t>
            </a:r>
            <a:endParaRPr lang="en-US" sz="1600" b="1" dirty="0">
              <a:solidFill>
                <a:srgbClr val="000000"/>
              </a:solidFill>
              <a:latin typeface="Palatino Linotype" pitchFamily="18" charset="0"/>
              <a:ea typeface="+mn-ea"/>
            </a:endParaRPr>
          </a:p>
        </p:txBody>
      </p:sp>
      <p:sp>
        <p:nvSpPr>
          <p:cNvPr id="19" name="Line 7"/>
          <p:cNvSpPr>
            <a:spLocks noChangeShapeType="1"/>
          </p:cNvSpPr>
          <p:nvPr/>
        </p:nvSpPr>
        <p:spPr bwMode="auto">
          <a:xfrm flipV="1">
            <a:off x="5820308" y="1230692"/>
            <a:ext cx="3200400" cy="9525"/>
          </a:xfrm>
          <a:prstGeom prst="line">
            <a:avLst/>
          </a:prstGeom>
          <a:noFill/>
          <a:ln w="19050">
            <a:solidFill>
              <a:schemeClr val="tx1"/>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25" name="Rectangle 24"/>
          <p:cNvSpPr>
            <a:spLocks noChangeArrowheads="1"/>
          </p:cNvSpPr>
          <p:nvPr/>
        </p:nvSpPr>
        <p:spPr bwMode="auto">
          <a:xfrm>
            <a:off x="2393634" y="1380119"/>
            <a:ext cx="3200400" cy="2385330"/>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Significant liquidity </a:t>
            </a:r>
            <a:r>
              <a:rPr lang="en-US" sz="1400" dirty="0" smtClean="0">
                <a:solidFill>
                  <a:srgbClr val="000000"/>
                </a:solidFill>
                <a:latin typeface="Palatino Linotype" pitchFamily="18" charset="0"/>
                <a:ea typeface="+mn-ea"/>
              </a:rPr>
              <a:t>event at attractive valuation</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Additional </a:t>
            </a:r>
            <a:r>
              <a:rPr lang="en-US" sz="1400" dirty="0">
                <a:solidFill>
                  <a:srgbClr val="000000"/>
                </a:solidFill>
                <a:latin typeface="Palatino Linotype" pitchFamily="18" charset="0"/>
                <a:ea typeface="+mn-ea"/>
              </a:rPr>
              <a:t>capital to pursue </a:t>
            </a:r>
            <a:r>
              <a:rPr lang="en-US" sz="1400" dirty="0" smtClean="0">
                <a:solidFill>
                  <a:srgbClr val="000000"/>
                </a:solidFill>
                <a:latin typeface="Palatino Linotype" pitchFamily="18" charset="0"/>
                <a:ea typeface="+mn-ea"/>
              </a:rPr>
              <a:t>growth and acquisitions</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No need to share confidential information with competitors</a:t>
            </a:r>
          </a:p>
        </p:txBody>
      </p:sp>
      <p:sp>
        <p:nvSpPr>
          <p:cNvPr id="26" name="Rectangle 4"/>
          <p:cNvSpPr>
            <a:spLocks noChangeArrowheads="1"/>
          </p:cNvSpPr>
          <p:nvPr/>
        </p:nvSpPr>
        <p:spPr bwMode="auto">
          <a:xfrm>
            <a:off x="5807887" y="1380119"/>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Transaction risks from financing </a:t>
            </a:r>
            <a:endParaRPr lang="en-US" sz="1400" dirty="0" smtClean="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Forfeit large portion of potential upside </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Risk of financial buyer “flipping” the company to a strategic </a:t>
            </a:r>
            <a:r>
              <a:rPr lang="en-US" sz="1400" dirty="0" smtClean="0">
                <a:solidFill>
                  <a:srgbClr val="000000"/>
                </a:solidFill>
                <a:latin typeface="Palatino Linotype" pitchFamily="18" charset="0"/>
                <a:ea typeface="+mn-ea"/>
              </a:rPr>
              <a:t>acquiror</a:t>
            </a:r>
            <a:endParaRPr lang="en-US" sz="1400" dirty="0">
              <a:solidFill>
                <a:srgbClr val="000000"/>
              </a:solidFill>
              <a:latin typeface="Palatino Linotype" pitchFamily="18" charset="0"/>
              <a:ea typeface="+mn-ea"/>
            </a:endParaRPr>
          </a:p>
        </p:txBody>
      </p:sp>
      <p:sp>
        <p:nvSpPr>
          <p:cNvPr id="27" name="Rectangle 26"/>
          <p:cNvSpPr>
            <a:spLocks noChangeArrowheads="1"/>
          </p:cNvSpPr>
          <p:nvPr/>
        </p:nvSpPr>
        <p:spPr bwMode="auto">
          <a:xfrm>
            <a:off x="2397172" y="3446459"/>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May maximize value</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Shareholders are unlikely to have to “roll over” equity</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Shareholders can step away from managing business</a:t>
            </a:r>
            <a:endParaRPr lang="en-US" sz="1400" dirty="0">
              <a:solidFill>
                <a:srgbClr val="000000"/>
              </a:solidFill>
              <a:latin typeface="Palatino Linotype" pitchFamily="18" charset="0"/>
              <a:ea typeface="+mn-ea"/>
            </a:endParaRPr>
          </a:p>
        </p:txBody>
      </p:sp>
      <p:sp>
        <p:nvSpPr>
          <p:cNvPr id="28" name="Rectangle 4"/>
          <p:cNvSpPr>
            <a:spLocks noChangeArrowheads="1"/>
          </p:cNvSpPr>
          <p:nvPr/>
        </p:nvSpPr>
        <p:spPr bwMode="auto">
          <a:xfrm>
            <a:off x="5811425" y="3446459"/>
            <a:ext cx="3200400" cy="1015383"/>
          </a:xfrm>
          <a:prstGeom prst="rect">
            <a:avLst/>
          </a:prstGeom>
          <a:noFill/>
          <a:ln w="9525" algn="ctr">
            <a:noFill/>
            <a:miter lim="800000"/>
            <a:headEnd/>
            <a:tailEnd/>
          </a:ln>
          <a:effectLst/>
        </p:spPr>
        <p:txBody>
          <a:bodyPr/>
          <a:lstStyle/>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No certainty of strategic buyer paying highest price </a:t>
            </a: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Risk </a:t>
            </a:r>
            <a:r>
              <a:rPr lang="en-US" sz="1400" dirty="0">
                <a:solidFill>
                  <a:srgbClr val="000000"/>
                </a:solidFill>
                <a:latin typeface="Palatino Linotype" pitchFamily="18" charset="0"/>
                <a:ea typeface="+mn-ea"/>
              </a:rPr>
              <a:t>of disclosing confidential </a:t>
            </a:r>
            <a:r>
              <a:rPr lang="en-US" sz="1400" dirty="0" smtClean="0">
                <a:solidFill>
                  <a:srgbClr val="000000"/>
                </a:solidFill>
                <a:latin typeface="Palatino Linotype" pitchFamily="18" charset="0"/>
                <a:ea typeface="+mn-ea"/>
              </a:rPr>
              <a:t>information</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smtClean="0">
                <a:solidFill>
                  <a:srgbClr val="000000"/>
                </a:solidFill>
                <a:latin typeface="Palatino Linotype" pitchFamily="18" charset="0"/>
                <a:ea typeface="+mn-ea"/>
              </a:rPr>
              <a:t>Potential for stock-based consideration</a:t>
            </a:r>
            <a:endParaRPr lang="en-US" sz="1400" dirty="0">
              <a:solidFill>
                <a:srgbClr val="000000"/>
              </a:solidFill>
              <a:latin typeface="Palatino Linotype" pitchFamily="18" charset="0"/>
              <a:ea typeface="+mn-ea"/>
            </a:endParaRPr>
          </a:p>
          <a:p>
            <a:pPr marL="228600" indent="-228600" algn="just" defTabSz="914400" eaLnBrk="0" hangingPunct="0">
              <a:lnSpc>
                <a:spcPct val="120000"/>
              </a:lnSpc>
              <a:spcBef>
                <a:spcPct val="20000"/>
              </a:spcBef>
              <a:spcAft>
                <a:spcPts val="0"/>
              </a:spcAft>
              <a:buClr>
                <a:srgbClr val="000000"/>
              </a:buClr>
              <a:buSzPct val="55000"/>
              <a:buFont typeface="Wingdings" pitchFamily="2" charset="2"/>
              <a:buChar char="n"/>
              <a:tabLst>
                <a:tab pos="228600" algn="l"/>
                <a:tab pos="2292350" algn="l"/>
              </a:tabLst>
            </a:pPr>
            <a:r>
              <a:rPr lang="en-US" sz="1400" dirty="0">
                <a:solidFill>
                  <a:srgbClr val="000000"/>
                </a:solidFill>
                <a:latin typeface="Palatino Linotype" pitchFamily="18" charset="0"/>
                <a:ea typeface="+mn-ea"/>
              </a:rPr>
              <a:t>Fate of employees uncertain</a:t>
            </a:r>
          </a:p>
        </p:txBody>
      </p:sp>
    </p:spTree>
    <p:extLst>
      <p:ext uri="{BB962C8B-B14F-4D97-AF65-F5344CB8AC3E}">
        <p14:creationId xmlns:p14="http://schemas.microsoft.com/office/powerpoint/2010/main" xmlns="" val="288752947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dirty="0" smtClean="0">
                <a:solidFill>
                  <a:srgbClr val="000000"/>
                </a:solidFill>
              </a:rPr>
              <a:t>4</a:t>
            </a:r>
            <a:endParaRPr lang="en-US" dirty="0">
              <a:solidFill>
                <a:srgbClr val="000000"/>
              </a:solidFill>
            </a:endParaRPr>
          </a:p>
        </p:txBody>
      </p:sp>
      <p:sp>
        <p:nvSpPr>
          <p:cNvPr id="12" name="Text Box 4"/>
          <p:cNvSpPr txBox="1">
            <a:spLocks noChangeArrowheads="1"/>
          </p:cNvSpPr>
          <p:nvPr/>
        </p:nvSpPr>
        <p:spPr bwMode="auto">
          <a:xfrm>
            <a:off x="152054" y="360055"/>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Establishing Value</a:t>
            </a:r>
          </a:p>
        </p:txBody>
      </p:sp>
      <p:sp>
        <p:nvSpPr>
          <p:cNvPr id="60" name="Text Box 7"/>
          <p:cNvSpPr txBox="1">
            <a:spLocks noChangeArrowheads="1"/>
          </p:cNvSpPr>
          <p:nvPr/>
        </p:nvSpPr>
        <p:spPr bwMode="auto">
          <a:xfrm>
            <a:off x="450850" y="2326809"/>
            <a:ext cx="2082800" cy="523220"/>
          </a:xfrm>
          <a:prstGeom prst="rect">
            <a:avLst/>
          </a:prstGeom>
          <a:solidFill>
            <a:srgbClr val="006600"/>
          </a:solidFill>
          <a:ln w="9525">
            <a:noFill/>
            <a:miter lim="800000"/>
            <a:headEnd/>
            <a:tailEnd/>
          </a:ln>
          <a:effectLst/>
        </p:spPr>
        <p:txBody>
          <a:bodyPr>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Comparable Company Analysis</a:t>
            </a:r>
          </a:p>
        </p:txBody>
      </p:sp>
      <p:sp>
        <p:nvSpPr>
          <p:cNvPr id="61" name="Rectangle 8"/>
          <p:cNvSpPr>
            <a:spLocks noChangeArrowheads="1"/>
          </p:cNvSpPr>
          <p:nvPr/>
        </p:nvSpPr>
        <p:spPr bwMode="auto">
          <a:xfrm>
            <a:off x="3181349" y="2256959"/>
            <a:ext cx="5419726" cy="1016000"/>
          </a:xfrm>
          <a:prstGeom prst="rect">
            <a:avLst/>
          </a:prstGeom>
          <a:noFill/>
          <a:ln w="9525" algn="ctr">
            <a:noFill/>
            <a:miter lim="800000"/>
            <a:headEnd/>
            <a:tailEnd/>
          </a:ln>
          <a:effectLst/>
        </p:spPr>
        <p:txBody>
          <a:bodyPr/>
          <a:lstStyle/>
          <a:p>
            <a:pPr marL="228600" indent="-228600" defTabSz="914400" eaLnBrk="0" hangingPunct="0">
              <a:spcBef>
                <a:spcPct val="20000"/>
              </a:spcBef>
              <a:spcAft>
                <a:spcPct val="20000"/>
              </a:spcAft>
              <a:buClr>
                <a:srgbClr val="000000"/>
              </a:buClr>
              <a:buSzPct val="55000"/>
              <a:buFont typeface="Wingdings" pitchFamily="2" charset="2"/>
              <a:buChar char="n"/>
              <a:tabLst>
                <a:tab pos="685800" algn="l"/>
                <a:tab pos="2292350" algn="l"/>
              </a:tabLst>
            </a:pPr>
            <a:r>
              <a:rPr lang="en-US" sz="1400" dirty="0" smtClean="0">
                <a:solidFill>
                  <a:srgbClr val="000000"/>
                </a:solidFill>
                <a:latin typeface="Palatino Linotype" pitchFamily="18" charset="0"/>
                <a:ea typeface="+mn-ea"/>
              </a:rPr>
              <a:t>Valuation method that examines the market values of publicly-traded companies in the company’s industry</a:t>
            </a:r>
          </a:p>
        </p:txBody>
      </p:sp>
      <p:sp>
        <p:nvSpPr>
          <p:cNvPr id="62" name="Rectangle 3"/>
          <p:cNvSpPr>
            <a:spLocks noGrp="1" noChangeArrowheads="1"/>
          </p:cNvSpPr>
          <p:nvPr>
            <p:ph type="body" idx="1"/>
          </p:nvPr>
        </p:nvSpPr>
        <p:spPr>
          <a:xfrm>
            <a:off x="145538" y="813315"/>
            <a:ext cx="8693150" cy="1306935"/>
          </a:xfrm>
          <a:noFill/>
          <a:ln/>
        </p:spPr>
        <p:txBody>
          <a:bodyPr/>
          <a:lstStyle/>
          <a:p>
            <a:pPr>
              <a:spcAft>
                <a:spcPts val="0"/>
              </a:spcAft>
            </a:pPr>
            <a:r>
              <a:rPr lang="en-US" sz="1800" dirty="0" smtClean="0"/>
              <a:t>Prior to engagement, the investment bank will provide a baseline valuation for the company along with their thoughts on the potential buyer universe</a:t>
            </a:r>
          </a:p>
        </p:txBody>
      </p:sp>
      <p:sp>
        <p:nvSpPr>
          <p:cNvPr id="63" name="Text Box 4"/>
          <p:cNvSpPr txBox="1">
            <a:spLocks noChangeArrowheads="1"/>
          </p:cNvSpPr>
          <p:nvPr/>
        </p:nvSpPr>
        <p:spPr bwMode="auto">
          <a:xfrm>
            <a:off x="3038475" y="1904053"/>
            <a:ext cx="3306763" cy="304800"/>
          </a:xfrm>
          <a:prstGeom prst="rect">
            <a:avLst/>
          </a:prstGeom>
          <a:noFill/>
          <a:ln w="9525">
            <a:noFill/>
            <a:miter lim="800000"/>
            <a:headEnd/>
            <a:tailEnd/>
          </a:ln>
          <a:effectLst/>
        </p:spPr>
        <p:txBody>
          <a:bodyPr>
            <a:spAutoFit/>
          </a:bodyPr>
          <a:lstStyle/>
          <a:p>
            <a:pPr defTabSz="914400" eaLnBrk="0" hangingPunct="0">
              <a:spcBef>
                <a:spcPct val="50000"/>
              </a:spcBef>
            </a:pPr>
            <a:r>
              <a:rPr lang="en-US" sz="1400" b="1" dirty="0" smtClean="0">
                <a:solidFill>
                  <a:srgbClr val="006600"/>
                </a:solidFill>
                <a:latin typeface="Palatino Linotype" pitchFamily="18" charset="0"/>
                <a:ea typeface="+mn-ea"/>
              </a:rPr>
              <a:t>Brief Description</a:t>
            </a:r>
            <a:endParaRPr lang="en-US" sz="1400" b="1" dirty="0">
              <a:solidFill>
                <a:srgbClr val="006600"/>
              </a:solidFill>
              <a:latin typeface="Palatino Linotype" pitchFamily="18" charset="0"/>
              <a:ea typeface="+mn-ea"/>
            </a:endParaRPr>
          </a:p>
        </p:txBody>
      </p:sp>
      <p:sp>
        <p:nvSpPr>
          <p:cNvPr id="64" name="Line 5"/>
          <p:cNvSpPr>
            <a:spLocks noChangeShapeType="1"/>
          </p:cNvSpPr>
          <p:nvPr/>
        </p:nvSpPr>
        <p:spPr bwMode="auto">
          <a:xfrm flipV="1">
            <a:off x="3114675" y="2188523"/>
            <a:ext cx="5545802" cy="9525"/>
          </a:xfrm>
          <a:prstGeom prst="line">
            <a:avLst/>
          </a:prstGeom>
          <a:noFill/>
          <a:ln w="19050">
            <a:solidFill>
              <a:srgbClr val="006600"/>
            </a:solidFill>
            <a:round/>
            <a:headEnd/>
            <a:tailEnd/>
          </a:ln>
          <a:effectLst/>
        </p:spPr>
        <p:txBody>
          <a:bodyPr/>
          <a:lstStyle/>
          <a:p>
            <a:pPr algn="ctr" defTabSz="914400" eaLnBrk="0" hangingPunct="0"/>
            <a:endParaRPr lang="en-US" sz="1600" b="1" dirty="0">
              <a:solidFill>
                <a:srgbClr val="006600"/>
              </a:solidFill>
              <a:latin typeface="Palatino Linotype" pitchFamily="18" charset="0"/>
              <a:ea typeface="+mn-ea"/>
            </a:endParaRPr>
          </a:p>
        </p:txBody>
      </p:sp>
      <p:sp>
        <p:nvSpPr>
          <p:cNvPr id="65" name="Text Box 7"/>
          <p:cNvSpPr txBox="1">
            <a:spLocks noChangeArrowheads="1"/>
          </p:cNvSpPr>
          <p:nvPr/>
        </p:nvSpPr>
        <p:spPr bwMode="auto">
          <a:xfrm>
            <a:off x="457200" y="3273488"/>
            <a:ext cx="2082800" cy="523220"/>
          </a:xfrm>
          <a:prstGeom prst="rect">
            <a:avLst/>
          </a:prstGeom>
          <a:solidFill>
            <a:srgbClr val="006600"/>
          </a:solidFill>
          <a:ln w="9525">
            <a:noFill/>
            <a:miter lim="800000"/>
            <a:headEnd/>
            <a:tailEnd/>
          </a:ln>
          <a:effectLst/>
        </p:spPr>
        <p:txBody>
          <a:bodyPr>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Comparable Transaction Analysis</a:t>
            </a:r>
            <a:endParaRPr lang="en-US" sz="1400" b="1" dirty="0">
              <a:solidFill>
                <a:srgbClr val="FFFFFF"/>
              </a:solidFill>
              <a:latin typeface="Palatino Linotype" pitchFamily="18" charset="0"/>
              <a:ea typeface="+mn-ea"/>
            </a:endParaRPr>
          </a:p>
        </p:txBody>
      </p:sp>
      <p:sp>
        <p:nvSpPr>
          <p:cNvPr id="66" name="Rectangle 8"/>
          <p:cNvSpPr>
            <a:spLocks noChangeArrowheads="1"/>
          </p:cNvSpPr>
          <p:nvPr/>
        </p:nvSpPr>
        <p:spPr bwMode="auto">
          <a:xfrm>
            <a:off x="3187699" y="3182244"/>
            <a:ext cx="5419726" cy="778192"/>
          </a:xfrm>
          <a:prstGeom prst="rect">
            <a:avLst/>
          </a:prstGeom>
          <a:noFill/>
          <a:ln w="9525" algn="ctr">
            <a:noFill/>
            <a:miter lim="800000"/>
            <a:headEnd/>
            <a:tailEnd/>
          </a:ln>
          <a:effectLst/>
        </p:spPr>
        <p:txBody>
          <a:bodyPr/>
          <a:lstStyle/>
          <a:p>
            <a:pPr marL="228600" indent="-228600" defTabSz="914400" eaLnBrk="0" hangingPunct="0">
              <a:spcBef>
                <a:spcPct val="20000"/>
              </a:spcBef>
              <a:spcAft>
                <a:spcPct val="20000"/>
              </a:spcAft>
              <a:buClr>
                <a:srgbClr val="000000"/>
              </a:buClr>
              <a:buSzPct val="55000"/>
              <a:buFont typeface="Wingdings" pitchFamily="2" charset="2"/>
              <a:buChar char="n"/>
              <a:tabLst>
                <a:tab pos="685800" algn="l"/>
                <a:tab pos="2292350" algn="l"/>
              </a:tabLst>
            </a:pPr>
            <a:r>
              <a:rPr lang="en-US" sz="1400" dirty="0" smtClean="0">
                <a:solidFill>
                  <a:srgbClr val="000000"/>
                </a:solidFill>
                <a:latin typeface="Palatino Linotype" pitchFamily="18" charset="0"/>
                <a:ea typeface="+mn-ea"/>
              </a:rPr>
              <a:t>Valuation method that examines valuation multiples of recent change-in-control transactions in the company’s industry</a:t>
            </a:r>
          </a:p>
        </p:txBody>
      </p:sp>
      <p:sp>
        <p:nvSpPr>
          <p:cNvPr id="67" name="Rectangle 8"/>
          <p:cNvSpPr>
            <a:spLocks noChangeArrowheads="1"/>
          </p:cNvSpPr>
          <p:nvPr/>
        </p:nvSpPr>
        <p:spPr bwMode="auto">
          <a:xfrm>
            <a:off x="3193146" y="4114770"/>
            <a:ext cx="5419726" cy="1016000"/>
          </a:xfrm>
          <a:prstGeom prst="rect">
            <a:avLst/>
          </a:prstGeom>
          <a:noFill/>
          <a:ln w="9525" algn="ctr">
            <a:noFill/>
            <a:miter lim="800000"/>
            <a:headEnd/>
            <a:tailEnd/>
          </a:ln>
          <a:effectLst/>
        </p:spPr>
        <p:txBody>
          <a:bodyPr/>
          <a:lstStyle/>
          <a:p>
            <a:pPr marL="228600" indent="-228600" defTabSz="914400" eaLnBrk="0" hangingPunct="0">
              <a:spcBef>
                <a:spcPct val="20000"/>
              </a:spcBef>
              <a:spcAft>
                <a:spcPct val="20000"/>
              </a:spcAft>
              <a:buClr>
                <a:srgbClr val="000000"/>
              </a:buClr>
              <a:buSzPct val="55000"/>
              <a:buFont typeface="Wingdings" pitchFamily="2" charset="2"/>
              <a:buChar char="n"/>
              <a:tabLst>
                <a:tab pos="685800" algn="l"/>
                <a:tab pos="2292350" algn="l"/>
              </a:tabLst>
            </a:pPr>
            <a:r>
              <a:rPr lang="en-US" sz="1400" dirty="0" smtClean="0">
                <a:solidFill>
                  <a:srgbClr val="000000"/>
                </a:solidFill>
                <a:latin typeface="Palatino Linotype" pitchFamily="18" charset="0"/>
                <a:ea typeface="+mn-ea"/>
              </a:rPr>
              <a:t>Valuation method that examines the present value of projected future cash flows of the </a:t>
            </a:r>
            <a:r>
              <a:rPr lang="en-US" sz="1400" dirty="0">
                <a:solidFill>
                  <a:srgbClr val="000000"/>
                </a:solidFill>
                <a:latin typeface="Palatino Linotype" pitchFamily="18" charset="0"/>
                <a:ea typeface="+mn-ea"/>
              </a:rPr>
              <a:t>c</a:t>
            </a:r>
            <a:r>
              <a:rPr lang="en-US" sz="1400" dirty="0" smtClean="0">
                <a:solidFill>
                  <a:srgbClr val="000000"/>
                </a:solidFill>
                <a:latin typeface="Palatino Linotype" pitchFamily="18" charset="0"/>
                <a:ea typeface="+mn-ea"/>
              </a:rPr>
              <a:t>ompany, utilizing a range of capital costs and terminal values</a:t>
            </a:r>
            <a:endParaRPr lang="en-US" sz="1400" baseline="30000" dirty="0" smtClean="0">
              <a:solidFill>
                <a:srgbClr val="FF0000"/>
              </a:solidFill>
              <a:latin typeface="Palatino Linotype" pitchFamily="18" charset="0"/>
              <a:ea typeface="+mn-ea"/>
            </a:endParaRPr>
          </a:p>
        </p:txBody>
      </p:sp>
      <p:sp>
        <p:nvSpPr>
          <p:cNvPr id="68" name="Rectangle 8"/>
          <p:cNvSpPr>
            <a:spLocks noChangeArrowheads="1"/>
          </p:cNvSpPr>
          <p:nvPr/>
        </p:nvSpPr>
        <p:spPr bwMode="auto">
          <a:xfrm>
            <a:off x="3203046" y="5096995"/>
            <a:ext cx="5419726" cy="1016000"/>
          </a:xfrm>
          <a:prstGeom prst="rect">
            <a:avLst/>
          </a:prstGeom>
          <a:noFill/>
          <a:ln w="9525" algn="ctr">
            <a:noFill/>
            <a:miter lim="800000"/>
            <a:headEnd/>
            <a:tailEnd/>
          </a:ln>
          <a:effectLst/>
        </p:spPr>
        <p:txBody>
          <a:bodyPr/>
          <a:lstStyle/>
          <a:p>
            <a:pPr marL="228600" indent="-228600" defTabSz="914400" eaLnBrk="0" hangingPunct="0">
              <a:spcBef>
                <a:spcPct val="20000"/>
              </a:spcBef>
              <a:spcAft>
                <a:spcPct val="20000"/>
              </a:spcAft>
              <a:buClr>
                <a:srgbClr val="000000"/>
              </a:buClr>
              <a:buSzPct val="55000"/>
              <a:buFont typeface="Wingdings" pitchFamily="2" charset="2"/>
              <a:buChar char="n"/>
              <a:tabLst>
                <a:tab pos="685800" algn="l"/>
                <a:tab pos="2292350" algn="l"/>
              </a:tabLst>
            </a:pPr>
            <a:r>
              <a:rPr lang="en-US" sz="1400" dirty="0" smtClean="0">
                <a:solidFill>
                  <a:srgbClr val="000000"/>
                </a:solidFill>
                <a:latin typeface="Palatino Linotype" pitchFamily="18" charset="0"/>
                <a:ea typeface="+mn-ea"/>
              </a:rPr>
              <a:t>Valuation method that analyzes the value of the company’s equity in a leveraged buy-out scenario assuming a market capital structure and equity returns</a:t>
            </a:r>
            <a:endParaRPr lang="en-US" sz="1400" baseline="30000" dirty="0" smtClean="0">
              <a:solidFill>
                <a:srgbClr val="FF0000"/>
              </a:solidFill>
              <a:latin typeface="Palatino Linotype" pitchFamily="18" charset="0"/>
              <a:ea typeface="+mn-ea"/>
            </a:endParaRPr>
          </a:p>
        </p:txBody>
      </p:sp>
      <p:sp>
        <p:nvSpPr>
          <p:cNvPr id="69" name="Text Box 7"/>
          <p:cNvSpPr txBox="1">
            <a:spLocks noChangeArrowheads="1"/>
          </p:cNvSpPr>
          <p:nvPr/>
        </p:nvSpPr>
        <p:spPr bwMode="auto">
          <a:xfrm>
            <a:off x="462647" y="4220167"/>
            <a:ext cx="2082800" cy="523220"/>
          </a:xfrm>
          <a:prstGeom prst="rect">
            <a:avLst/>
          </a:prstGeom>
          <a:solidFill>
            <a:srgbClr val="006600"/>
          </a:solidFill>
          <a:ln w="9525">
            <a:noFill/>
            <a:miter lim="800000"/>
            <a:headEnd/>
            <a:tailEnd/>
          </a:ln>
          <a:effectLst/>
        </p:spPr>
        <p:txBody>
          <a:bodyPr>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Discounted Cash Flow Analysis</a:t>
            </a:r>
          </a:p>
        </p:txBody>
      </p:sp>
      <p:sp>
        <p:nvSpPr>
          <p:cNvPr id="70" name="Text Box 7"/>
          <p:cNvSpPr txBox="1">
            <a:spLocks noChangeArrowheads="1"/>
          </p:cNvSpPr>
          <p:nvPr/>
        </p:nvSpPr>
        <p:spPr bwMode="auto">
          <a:xfrm>
            <a:off x="472547" y="5166845"/>
            <a:ext cx="2082800" cy="523220"/>
          </a:xfrm>
          <a:prstGeom prst="rect">
            <a:avLst/>
          </a:prstGeom>
          <a:solidFill>
            <a:srgbClr val="006600"/>
          </a:solidFill>
          <a:ln w="9525">
            <a:noFill/>
            <a:miter lim="800000"/>
            <a:headEnd/>
            <a:tailEnd/>
          </a:ln>
          <a:effectLst/>
        </p:spPr>
        <p:txBody>
          <a:bodyPr>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Leveraged Buyout Model</a:t>
            </a:r>
          </a:p>
        </p:txBody>
      </p:sp>
    </p:spTree>
    <p:extLst>
      <p:ext uri="{BB962C8B-B14F-4D97-AF65-F5344CB8AC3E}">
        <p14:creationId xmlns:p14="http://schemas.microsoft.com/office/powerpoint/2010/main" xmlns="" val="9094709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dirty="0" smtClean="0">
                <a:solidFill>
                  <a:srgbClr val="000000"/>
                </a:solidFill>
              </a:rPr>
              <a:t>5</a:t>
            </a:r>
            <a:endParaRPr lang="en-US" dirty="0">
              <a:solidFill>
                <a:srgbClr val="000000"/>
              </a:solidFill>
            </a:endParaRPr>
          </a:p>
        </p:txBody>
      </p:sp>
      <p:sp>
        <p:nvSpPr>
          <p:cNvPr id="12" name="Text Box 4"/>
          <p:cNvSpPr txBox="1">
            <a:spLocks noChangeArrowheads="1"/>
          </p:cNvSpPr>
          <p:nvPr/>
        </p:nvSpPr>
        <p:spPr bwMode="auto">
          <a:xfrm>
            <a:off x="152054" y="360055"/>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Investment Banking Process Drives Value</a:t>
            </a:r>
          </a:p>
        </p:txBody>
      </p:sp>
      <p:sp>
        <p:nvSpPr>
          <p:cNvPr id="62" name="Rectangle 3"/>
          <p:cNvSpPr>
            <a:spLocks noGrp="1" noChangeArrowheads="1"/>
          </p:cNvSpPr>
          <p:nvPr>
            <p:ph type="body" idx="1"/>
          </p:nvPr>
        </p:nvSpPr>
        <p:spPr>
          <a:xfrm>
            <a:off x="145538" y="813315"/>
            <a:ext cx="8693150" cy="1306935"/>
          </a:xfrm>
          <a:noFill/>
          <a:ln/>
        </p:spPr>
        <p:txBody>
          <a:bodyPr/>
          <a:lstStyle/>
          <a:p>
            <a:pPr>
              <a:spcAft>
                <a:spcPts val="0"/>
              </a:spcAft>
            </a:pPr>
            <a:r>
              <a:rPr lang="en-US" sz="1800" dirty="0" smtClean="0"/>
              <a:t>Ultimately, the market determines price – not the investment banker</a:t>
            </a:r>
          </a:p>
          <a:p>
            <a:pPr>
              <a:spcAft>
                <a:spcPts val="0"/>
              </a:spcAft>
            </a:pPr>
            <a:r>
              <a:rPr lang="en-US" sz="1800" dirty="0"/>
              <a:t>Properly positioning the </a:t>
            </a:r>
            <a:r>
              <a:rPr lang="en-US" sz="1800" dirty="0" smtClean="0"/>
              <a:t>company </a:t>
            </a:r>
            <a:r>
              <a:rPr lang="en-US" sz="1800" dirty="0"/>
              <a:t>to the marketplace, </a:t>
            </a:r>
            <a:r>
              <a:rPr lang="en-US" sz="1800" dirty="0" smtClean="0"/>
              <a:t>and </a:t>
            </a:r>
            <a:r>
              <a:rPr lang="en-US" sz="1800" dirty="0"/>
              <a:t>using negotiating leverage where available in a “live” setting are key factors that maximize value</a:t>
            </a:r>
          </a:p>
          <a:p>
            <a:pPr>
              <a:spcAft>
                <a:spcPts val="0"/>
              </a:spcAft>
            </a:pPr>
            <a:endParaRPr lang="en-US" dirty="0"/>
          </a:p>
        </p:txBody>
      </p:sp>
      <p:pic>
        <p:nvPicPr>
          <p:cNvPr id="16" name="Picture 2" descr="Blue Curve Fill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675063" y="2663744"/>
            <a:ext cx="3706812" cy="112871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7"/>
          <p:cNvSpPr>
            <a:spLocks noChangeAspect="1" noChangeArrowheads="1"/>
          </p:cNvSpPr>
          <p:nvPr/>
        </p:nvSpPr>
        <p:spPr bwMode="auto">
          <a:xfrm>
            <a:off x="1644650" y="3833731"/>
            <a:ext cx="6889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400" eaLnBrk="0" hangingPunct="0"/>
            <a:r>
              <a:rPr lang="en-US" sz="1100" b="1" dirty="0">
                <a:solidFill>
                  <a:srgbClr val="000000"/>
                </a:solidFill>
                <a:latin typeface="Palatino Linotype" pitchFamily="18" charset="0"/>
                <a:ea typeface="+mn-ea"/>
              </a:rPr>
              <a:t>4</a:t>
            </a:r>
            <a:r>
              <a:rPr lang="en-US" sz="1100" b="1" dirty="0" smtClean="0">
                <a:solidFill>
                  <a:srgbClr val="000000"/>
                </a:solidFill>
                <a:latin typeface="Palatino Linotype" pitchFamily="18" charset="0"/>
                <a:ea typeface="+mn-ea"/>
              </a:rPr>
              <a:t>.5x</a:t>
            </a:r>
            <a:endParaRPr lang="en-US" sz="2400" b="1" dirty="0">
              <a:solidFill>
                <a:srgbClr val="000000"/>
              </a:solidFill>
              <a:latin typeface="Palatino Linotype" pitchFamily="18" charset="0"/>
              <a:ea typeface="+mn-ea"/>
            </a:endParaRPr>
          </a:p>
        </p:txBody>
      </p:sp>
      <p:sp>
        <p:nvSpPr>
          <p:cNvPr id="18" name="Rectangle 8"/>
          <p:cNvSpPr>
            <a:spLocks noChangeAspect="1" noChangeArrowheads="1"/>
          </p:cNvSpPr>
          <p:nvPr/>
        </p:nvSpPr>
        <p:spPr bwMode="auto">
          <a:xfrm>
            <a:off x="2575319" y="3833731"/>
            <a:ext cx="24686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hangingPunct="0"/>
            <a:r>
              <a:rPr lang="en-US" sz="1100" b="1" dirty="0">
                <a:solidFill>
                  <a:srgbClr val="000000"/>
                </a:solidFill>
                <a:latin typeface="Palatino Linotype" pitchFamily="18" charset="0"/>
                <a:ea typeface="+mn-ea"/>
              </a:rPr>
              <a:t>5</a:t>
            </a:r>
            <a:r>
              <a:rPr lang="en-US" sz="1100" b="1" dirty="0" smtClean="0">
                <a:solidFill>
                  <a:srgbClr val="000000"/>
                </a:solidFill>
                <a:latin typeface="Palatino Linotype" pitchFamily="18" charset="0"/>
                <a:ea typeface="+mn-ea"/>
              </a:rPr>
              <a:t>.0x</a:t>
            </a:r>
            <a:endParaRPr lang="en-US" sz="2400" b="1" dirty="0">
              <a:solidFill>
                <a:srgbClr val="000000"/>
              </a:solidFill>
              <a:latin typeface="Palatino Linotype" pitchFamily="18" charset="0"/>
              <a:ea typeface="+mn-ea"/>
            </a:endParaRPr>
          </a:p>
        </p:txBody>
      </p:sp>
      <p:sp>
        <p:nvSpPr>
          <p:cNvPr id="19" name="Rectangle 9"/>
          <p:cNvSpPr>
            <a:spLocks noChangeAspect="1" noChangeArrowheads="1"/>
          </p:cNvSpPr>
          <p:nvPr/>
        </p:nvSpPr>
        <p:spPr bwMode="auto">
          <a:xfrm>
            <a:off x="3105150" y="3833731"/>
            <a:ext cx="4667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400" eaLnBrk="0" hangingPunct="0"/>
            <a:r>
              <a:rPr lang="en-US" sz="1100" b="1" dirty="0">
                <a:solidFill>
                  <a:srgbClr val="000000"/>
                </a:solidFill>
                <a:latin typeface="Palatino Linotype" pitchFamily="18" charset="0"/>
                <a:ea typeface="+mn-ea"/>
              </a:rPr>
              <a:t>5</a:t>
            </a:r>
            <a:r>
              <a:rPr lang="en-US" sz="1100" b="1" dirty="0" smtClean="0">
                <a:solidFill>
                  <a:srgbClr val="000000"/>
                </a:solidFill>
                <a:latin typeface="Palatino Linotype" pitchFamily="18" charset="0"/>
                <a:ea typeface="+mn-ea"/>
              </a:rPr>
              <a:t>.5x</a:t>
            </a:r>
            <a:endParaRPr lang="en-US" sz="2400" b="1" dirty="0">
              <a:solidFill>
                <a:srgbClr val="000000"/>
              </a:solidFill>
              <a:latin typeface="Palatino Linotype" pitchFamily="18" charset="0"/>
              <a:ea typeface="+mn-ea"/>
            </a:endParaRPr>
          </a:p>
        </p:txBody>
      </p:sp>
      <p:sp>
        <p:nvSpPr>
          <p:cNvPr id="20" name="Rectangle 10"/>
          <p:cNvSpPr>
            <a:spLocks noChangeAspect="1" noChangeArrowheads="1"/>
          </p:cNvSpPr>
          <p:nvPr/>
        </p:nvSpPr>
        <p:spPr bwMode="auto">
          <a:xfrm>
            <a:off x="3956444" y="3833731"/>
            <a:ext cx="24686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hangingPunct="0"/>
            <a:r>
              <a:rPr lang="en-US" sz="1100" b="1" dirty="0" smtClean="0">
                <a:solidFill>
                  <a:srgbClr val="000000"/>
                </a:solidFill>
                <a:latin typeface="Palatino Linotype" pitchFamily="18" charset="0"/>
                <a:ea typeface="+mn-ea"/>
              </a:rPr>
              <a:t>6.0x</a:t>
            </a:r>
            <a:endParaRPr lang="en-US" sz="2400" b="1" dirty="0">
              <a:solidFill>
                <a:srgbClr val="000000"/>
              </a:solidFill>
              <a:latin typeface="Palatino Linotype" pitchFamily="18" charset="0"/>
              <a:ea typeface="+mn-ea"/>
            </a:endParaRPr>
          </a:p>
        </p:txBody>
      </p:sp>
      <p:sp>
        <p:nvSpPr>
          <p:cNvPr id="21" name="Rectangle 11"/>
          <p:cNvSpPr>
            <a:spLocks noChangeAspect="1" noChangeArrowheads="1"/>
          </p:cNvSpPr>
          <p:nvPr/>
        </p:nvSpPr>
        <p:spPr bwMode="auto">
          <a:xfrm>
            <a:off x="4545013" y="3833731"/>
            <a:ext cx="360362"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400" eaLnBrk="0" hangingPunct="0"/>
            <a:r>
              <a:rPr lang="en-US" sz="1100" b="1" dirty="0">
                <a:solidFill>
                  <a:srgbClr val="000000"/>
                </a:solidFill>
                <a:latin typeface="Palatino Linotype" pitchFamily="18" charset="0"/>
                <a:ea typeface="+mn-ea"/>
              </a:rPr>
              <a:t>6</a:t>
            </a:r>
            <a:r>
              <a:rPr lang="en-US" sz="1100" b="1" dirty="0" smtClean="0">
                <a:solidFill>
                  <a:srgbClr val="000000"/>
                </a:solidFill>
                <a:latin typeface="Palatino Linotype" pitchFamily="18" charset="0"/>
                <a:ea typeface="+mn-ea"/>
              </a:rPr>
              <a:t>.5x</a:t>
            </a:r>
            <a:endParaRPr lang="en-US" sz="2400" b="1" dirty="0">
              <a:solidFill>
                <a:srgbClr val="000000"/>
              </a:solidFill>
              <a:latin typeface="Palatino Linotype" pitchFamily="18" charset="0"/>
              <a:ea typeface="+mn-ea"/>
            </a:endParaRPr>
          </a:p>
        </p:txBody>
      </p:sp>
      <p:sp>
        <p:nvSpPr>
          <p:cNvPr id="22" name="Rectangle 12"/>
          <p:cNvSpPr>
            <a:spLocks noChangeAspect="1" noChangeArrowheads="1"/>
          </p:cNvSpPr>
          <p:nvPr/>
        </p:nvSpPr>
        <p:spPr bwMode="auto">
          <a:xfrm>
            <a:off x="5289944" y="3833731"/>
            <a:ext cx="24686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hangingPunct="0"/>
            <a:r>
              <a:rPr lang="en-US" sz="1100" b="1" dirty="0" smtClean="0">
                <a:solidFill>
                  <a:srgbClr val="000000"/>
                </a:solidFill>
                <a:latin typeface="Palatino Linotype" pitchFamily="18" charset="0"/>
                <a:ea typeface="+mn-ea"/>
              </a:rPr>
              <a:t>7.0x</a:t>
            </a:r>
            <a:endParaRPr lang="en-US" sz="2400" b="1" dirty="0">
              <a:solidFill>
                <a:srgbClr val="000000"/>
              </a:solidFill>
              <a:latin typeface="Palatino Linotype" pitchFamily="18" charset="0"/>
              <a:ea typeface="+mn-ea"/>
            </a:endParaRPr>
          </a:p>
        </p:txBody>
      </p:sp>
      <p:sp>
        <p:nvSpPr>
          <p:cNvPr id="23" name="Rectangle 13"/>
          <p:cNvSpPr>
            <a:spLocks noChangeAspect="1" noChangeArrowheads="1"/>
          </p:cNvSpPr>
          <p:nvPr/>
        </p:nvSpPr>
        <p:spPr bwMode="auto">
          <a:xfrm>
            <a:off x="5877319" y="3833731"/>
            <a:ext cx="24686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hangingPunct="0"/>
            <a:r>
              <a:rPr lang="en-US" sz="1100" b="1" dirty="0" smtClean="0">
                <a:solidFill>
                  <a:srgbClr val="000000"/>
                </a:solidFill>
                <a:latin typeface="Palatino Linotype" pitchFamily="18" charset="0"/>
                <a:ea typeface="+mn-ea"/>
              </a:rPr>
              <a:t>7.5x</a:t>
            </a:r>
            <a:endParaRPr lang="en-US" sz="2400" b="1" dirty="0">
              <a:solidFill>
                <a:srgbClr val="000000"/>
              </a:solidFill>
              <a:latin typeface="Palatino Linotype" pitchFamily="18" charset="0"/>
              <a:ea typeface="+mn-ea"/>
            </a:endParaRPr>
          </a:p>
        </p:txBody>
      </p:sp>
      <p:sp>
        <p:nvSpPr>
          <p:cNvPr id="24" name="Rectangle 14"/>
          <p:cNvSpPr>
            <a:spLocks noChangeAspect="1" noChangeArrowheads="1"/>
          </p:cNvSpPr>
          <p:nvPr/>
        </p:nvSpPr>
        <p:spPr bwMode="auto">
          <a:xfrm>
            <a:off x="6466281" y="3833731"/>
            <a:ext cx="24686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hangingPunct="0"/>
            <a:r>
              <a:rPr lang="en-US" sz="1100" b="1" dirty="0" smtClean="0">
                <a:solidFill>
                  <a:srgbClr val="000000"/>
                </a:solidFill>
                <a:latin typeface="Palatino Linotype" pitchFamily="18" charset="0"/>
                <a:ea typeface="+mn-ea"/>
              </a:rPr>
              <a:t>8.0x</a:t>
            </a:r>
            <a:endParaRPr lang="en-US" sz="2400" b="1" dirty="0">
              <a:solidFill>
                <a:srgbClr val="000000"/>
              </a:solidFill>
              <a:latin typeface="Palatino Linotype" pitchFamily="18" charset="0"/>
              <a:ea typeface="+mn-ea"/>
            </a:endParaRPr>
          </a:p>
        </p:txBody>
      </p:sp>
      <p:sp>
        <p:nvSpPr>
          <p:cNvPr id="25" name="Rectangle 15"/>
          <p:cNvSpPr>
            <a:spLocks noChangeAspect="1" noChangeArrowheads="1"/>
          </p:cNvSpPr>
          <p:nvPr/>
        </p:nvSpPr>
        <p:spPr bwMode="auto">
          <a:xfrm>
            <a:off x="7042150" y="3833731"/>
            <a:ext cx="635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914400" eaLnBrk="0" hangingPunct="0"/>
            <a:r>
              <a:rPr lang="en-US" sz="1100" b="1" dirty="0">
                <a:solidFill>
                  <a:srgbClr val="000000"/>
                </a:solidFill>
                <a:latin typeface="Palatino Linotype" pitchFamily="18" charset="0"/>
                <a:ea typeface="+mn-ea"/>
              </a:rPr>
              <a:t>8</a:t>
            </a:r>
            <a:r>
              <a:rPr lang="en-US" sz="1100" b="1" dirty="0" smtClean="0">
                <a:solidFill>
                  <a:srgbClr val="000000"/>
                </a:solidFill>
                <a:latin typeface="Palatino Linotype" pitchFamily="18" charset="0"/>
                <a:ea typeface="+mn-ea"/>
              </a:rPr>
              <a:t>.5x</a:t>
            </a:r>
            <a:endParaRPr lang="en-US" sz="2400" b="1" dirty="0">
              <a:solidFill>
                <a:srgbClr val="000000"/>
              </a:solidFill>
              <a:latin typeface="Palatino Linotype" pitchFamily="18" charset="0"/>
              <a:ea typeface="+mn-ea"/>
            </a:endParaRPr>
          </a:p>
        </p:txBody>
      </p:sp>
      <p:pic>
        <p:nvPicPr>
          <p:cNvPr id="26" name="Picture 16" descr="Green Curv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195"/>
          <a:stretch>
            <a:fillRect/>
          </a:stretch>
        </p:blipFill>
        <p:spPr bwMode="auto">
          <a:xfrm>
            <a:off x="2601913" y="2614531"/>
            <a:ext cx="1460500" cy="1177925"/>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 Box 17"/>
          <p:cNvSpPr txBox="1">
            <a:spLocks noChangeAspect="1" noChangeArrowheads="1"/>
          </p:cNvSpPr>
          <p:nvPr/>
        </p:nvSpPr>
        <p:spPr bwMode="auto">
          <a:xfrm>
            <a:off x="2611438" y="4107082"/>
            <a:ext cx="1417637" cy="283154"/>
          </a:xfrm>
          <a:prstGeom prst="rect">
            <a:avLst/>
          </a:prstGeom>
          <a:solidFill>
            <a:srgbClr val="CCFFCC"/>
          </a:solidFill>
          <a:ln w="9525">
            <a:solidFill>
              <a:srgbClr val="33996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tIns="18288" rIns="45720" bIns="18288">
            <a:spAutoFit/>
          </a:bodyPr>
          <a:lstStyle/>
          <a:p>
            <a:pPr algn="ctr" defTabSz="914400" eaLnBrk="0" hangingPunct="0">
              <a:spcBef>
                <a:spcPct val="50000"/>
              </a:spcBef>
            </a:pPr>
            <a:r>
              <a:rPr lang="en-US" sz="800" b="1" dirty="0" smtClean="0">
                <a:solidFill>
                  <a:srgbClr val="000000"/>
                </a:solidFill>
                <a:latin typeface="Palatino Linotype" pitchFamily="18" charset="0"/>
                <a:ea typeface="+mn-ea"/>
              </a:rPr>
              <a:t>Private Equity Buyers</a:t>
            </a:r>
            <a:endParaRPr lang="en-US" sz="800" b="1" dirty="0">
              <a:solidFill>
                <a:srgbClr val="000000"/>
              </a:solidFill>
              <a:latin typeface="Palatino Linotype" pitchFamily="18" charset="0"/>
              <a:ea typeface="+mn-ea"/>
            </a:endParaRPr>
          </a:p>
          <a:p>
            <a:pPr algn="ctr" defTabSz="914400" eaLnBrk="0" hangingPunct="0"/>
            <a:r>
              <a:rPr lang="en-US" sz="800" b="1" dirty="0" smtClean="0">
                <a:solidFill>
                  <a:srgbClr val="000000"/>
                </a:solidFill>
                <a:latin typeface="Palatino Linotype" pitchFamily="18" charset="0"/>
                <a:ea typeface="+mn-ea"/>
              </a:rPr>
              <a:t>(5.0x </a:t>
            </a:r>
            <a:r>
              <a:rPr lang="en-US" sz="800" b="1" dirty="0">
                <a:solidFill>
                  <a:srgbClr val="000000"/>
                </a:solidFill>
                <a:latin typeface="Palatino Linotype" pitchFamily="18" charset="0"/>
                <a:ea typeface="+mn-ea"/>
              </a:rPr>
              <a:t>– </a:t>
            </a:r>
            <a:r>
              <a:rPr lang="en-US" sz="800" b="1" dirty="0" smtClean="0">
                <a:solidFill>
                  <a:srgbClr val="000000"/>
                </a:solidFill>
                <a:latin typeface="Palatino Linotype" pitchFamily="18" charset="0"/>
                <a:ea typeface="+mn-ea"/>
              </a:rPr>
              <a:t>6.0x</a:t>
            </a:r>
            <a:r>
              <a:rPr lang="en-US" sz="800" b="1" dirty="0">
                <a:solidFill>
                  <a:srgbClr val="000000"/>
                </a:solidFill>
                <a:latin typeface="Palatino Linotype" pitchFamily="18" charset="0"/>
                <a:ea typeface="+mn-ea"/>
              </a:rPr>
              <a:t>)</a:t>
            </a:r>
          </a:p>
        </p:txBody>
      </p:sp>
      <p:sp>
        <p:nvSpPr>
          <p:cNvPr id="28" name="Text Box 18"/>
          <p:cNvSpPr txBox="1">
            <a:spLocks noChangeAspect="1" noChangeArrowheads="1"/>
          </p:cNvSpPr>
          <p:nvPr/>
        </p:nvSpPr>
        <p:spPr bwMode="auto">
          <a:xfrm>
            <a:off x="4090988" y="4665581"/>
            <a:ext cx="1428750" cy="283154"/>
          </a:xfrm>
          <a:prstGeom prst="rect">
            <a:avLst/>
          </a:prstGeom>
          <a:solidFill>
            <a:schemeClr val="accent2">
              <a:lumMod val="20000"/>
              <a:lumOff val="80000"/>
            </a:schemeClr>
          </a:solidFill>
          <a:ln w="9525">
            <a:solidFill>
              <a:srgbClr val="0000FF"/>
            </a:solidFill>
            <a:miter lim="800000"/>
            <a:headEnd/>
            <a:tailEnd/>
          </a:ln>
          <a:effectLst/>
        </p:spPr>
        <p:txBody>
          <a:bodyPr tIns="18288" bIns="18288">
            <a:spAutoFit/>
          </a:bodyPr>
          <a:lstStyle/>
          <a:p>
            <a:pPr algn="ctr" defTabSz="914400" eaLnBrk="0" hangingPunct="0"/>
            <a:r>
              <a:rPr lang="en-US" sz="800" b="1" dirty="0">
                <a:solidFill>
                  <a:srgbClr val="000000"/>
                </a:solidFill>
                <a:latin typeface="Palatino Linotype" pitchFamily="18" charset="0"/>
                <a:ea typeface="+mn-ea"/>
              </a:rPr>
              <a:t>Core Strategic  Buyers</a:t>
            </a:r>
          </a:p>
          <a:p>
            <a:pPr algn="ctr" defTabSz="914400" eaLnBrk="0" hangingPunct="0"/>
            <a:r>
              <a:rPr lang="en-US" sz="800" b="1" dirty="0" smtClean="0">
                <a:solidFill>
                  <a:srgbClr val="000000"/>
                </a:solidFill>
                <a:latin typeface="Palatino Linotype" pitchFamily="18" charset="0"/>
                <a:ea typeface="+mn-ea"/>
              </a:rPr>
              <a:t>(6.0x</a:t>
            </a:r>
            <a:r>
              <a:rPr lang="en-US" sz="800" b="1" dirty="0">
                <a:solidFill>
                  <a:srgbClr val="000000"/>
                </a:solidFill>
                <a:latin typeface="Palatino Linotype" pitchFamily="18" charset="0"/>
                <a:ea typeface="+mn-ea"/>
              </a:rPr>
              <a:t>– </a:t>
            </a:r>
            <a:r>
              <a:rPr lang="en-US" sz="800" b="1" dirty="0" smtClean="0">
                <a:solidFill>
                  <a:srgbClr val="000000"/>
                </a:solidFill>
                <a:latin typeface="Palatino Linotype" pitchFamily="18" charset="0"/>
                <a:ea typeface="+mn-ea"/>
              </a:rPr>
              <a:t>7.0x</a:t>
            </a:r>
            <a:r>
              <a:rPr lang="en-US" sz="800" b="1" dirty="0">
                <a:solidFill>
                  <a:srgbClr val="000000"/>
                </a:solidFill>
                <a:latin typeface="Palatino Linotype" pitchFamily="18" charset="0"/>
                <a:ea typeface="+mn-ea"/>
              </a:rPr>
              <a:t>)</a:t>
            </a:r>
          </a:p>
        </p:txBody>
      </p:sp>
      <p:sp>
        <p:nvSpPr>
          <p:cNvPr id="29" name="Text Box 19"/>
          <p:cNvSpPr txBox="1">
            <a:spLocks noChangeAspect="1" noChangeArrowheads="1"/>
          </p:cNvSpPr>
          <p:nvPr/>
        </p:nvSpPr>
        <p:spPr bwMode="auto">
          <a:xfrm>
            <a:off x="4084638" y="4107082"/>
            <a:ext cx="1411287" cy="28315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 bIns="18288">
            <a:spAutoFit/>
          </a:bodyPr>
          <a:lstStyle/>
          <a:p>
            <a:pPr algn="ctr" defTabSz="914400" eaLnBrk="0" hangingPunct="0"/>
            <a:r>
              <a:rPr lang="en-US" sz="800" b="1" dirty="0" smtClean="0">
                <a:solidFill>
                  <a:srgbClr val="000000"/>
                </a:solidFill>
                <a:latin typeface="Palatino Linotype" pitchFamily="18" charset="0"/>
                <a:ea typeface="+mn-ea"/>
              </a:rPr>
              <a:t>Private Equity Outliers</a:t>
            </a:r>
            <a:endParaRPr lang="en-US" sz="800" b="1" dirty="0">
              <a:solidFill>
                <a:srgbClr val="000000"/>
              </a:solidFill>
              <a:latin typeface="Palatino Linotype" pitchFamily="18" charset="0"/>
              <a:ea typeface="+mn-ea"/>
            </a:endParaRPr>
          </a:p>
          <a:p>
            <a:pPr algn="ctr" defTabSz="914400" eaLnBrk="0" hangingPunct="0"/>
            <a:r>
              <a:rPr lang="en-US" sz="800" b="1" dirty="0" smtClean="0">
                <a:solidFill>
                  <a:srgbClr val="000000"/>
                </a:solidFill>
                <a:latin typeface="Palatino Linotype" pitchFamily="18" charset="0"/>
                <a:ea typeface="+mn-ea"/>
              </a:rPr>
              <a:t>(&gt;6.0x</a:t>
            </a:r>
            <a:r>
              <a:rPr lang="en-US" sz="800" b="1" dirty="0">
                <a:solidFill>
                  <a:srgbClr val="000000"/>
                </a:solidFill>
                <a:latin typeface="Palatino Linotype" pitchFamily="18" charset="0"/>
                <a:ea typeface="+mn-ea"/>
              </a:rPr>
              <a:t>)</a:t>
            </a:r>
          </a:p>
        </p:txBody>
      </p:sp>
      <p:sp>
        <p:nvSpPr>
          <p:cNvPr id="30" name="Line 20"/>
          <p:cNvSpPr>
            <a:spLocks noChangeAspect="1" noChangeShapeType="1"/>
          </p:cNvSpPr>
          <p:nvPr/>
        </p:nvSpPr>
        <p:spPr bwMode="auto">
          <a:xfrm>
            <a:off x="1100137" y="3780228"/>
            <a:ext cx="676656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31" name="Text Box 21"/>
          <p:cNvSpPr txBox="1">
            <a:spLocks noChangeArrowheads="1"/>
          </p:cNvSpPr>
          <p:nvPr/>
        </p:nvSpPr>
        <p:spPr bwMode="auto">
          <a:xfrm>
            <a:off x="3171825" y="1993819"/>
            <a:ext cx="366927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914400" eaLnBrk="0" hangingPunct="0"/>
            <a:r>
              <a:rPr lang="en-US" sz="1600" b="1" u="sng" dirty="0" smtClean="0">
                <a:solidFill>
                  <a:srgbClr val="006600"/>
                </a:solidFill>
                <a:latin typeface="Palatino Linotype" pitchFamily="18" charset="0"/>
                <a:ea typeface="+mn-ea"/>
              </a:rPr>
              <a:t>Example Process Valuation </a:t>
            </a:r>
            <a:r>
              <a:rPr lang="en-US" sz="1600" b="1" u="sng" dirty="0">
                <a:solidFill>
                  <a:srgbClr val="006600"/>
                </a:solidFill>
                <a:latin typeface="Palatino Linotype" pitchFamily="18" charset="0"/>
                <a:ea typeface="+mn-ea"/>
              </a:rPr>
              <a:t>Summary</a:t>
            </a:r>
          </a:p>
        </p:txBody>
      </p:sp>
      <p:sp>
        <p:nvSpPr>
          <p:cNvPr id="32" name="Text Box 22"/>
          <p:cNvSpPr txBox="1">
            <a:spLocks noChangeAspect="1" noChangeArrowheads="1"/>
          </p:cNvSpPr>
          <p:nvPr/>
        </p:nvSpPr>
        <p:spPr bwMode="auto">
          <a:xfrm>
            <a:off x="5568950" y="4665581"/>
            <a:ext cx="1428750" cy="283154"/>
          </a:xfrm>
          <a:prstGeom prst="rect">
            <a:avLst/>
          </a:prstGeom>
          <a:solidFill>
            <a:srgbClr val="FFFF99"/>
          </a:solidFill>
          <a:ln w="9525">
            <a:solidFill>
              <a:srgbClr val="FFCC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 bIns="18288">
            <a:spAutoFit/>
          </a:bodyPr>
          <a:lstStyle/>
          <a:p>
            <a:pPr algn="ctr" defTabSz="914400" eaLnBrk="0" hangingPunct="0"/>
            <a:r>
              <a:rPr lang="en-US" sz="800" b="1" dirty="0">
                <a:solidFill>
                  <a:srgbClr val="000000"/>
                </a:solidFill>
                <a:latin typeface="Palatino Linotype" pitchFamily="18" charset="0"/>
                <a:ea typeface="+mn-ea"/>
              </a:rPr>
              <a:t>Strategic Buyer Outliers </a:t>
            </a:r>
          </a:p>
          <a:p>
            <a:pPr algn="ctr" defTabSz="914400" eaLnBrk="0" hangingPunct="0"/>
            <a:r>
              <a:rPr lang="en-US" sz="800" b="1" dirty="0" smtClean="0">
                <a:solidFill>
                  <a:srgbClr val="000000"/>
                </a:solidFill>
                <a:latin typeface="Palatino Linotype" pitchFamily="18" charset="0"/>
                <a:ea typeface="+mn-ea"/>
              </a:rPr>
              <a:t>(&gt;7.0x</a:t>
            </a:r>
            <a:r>
              <a:rPr lang="en-US" sz="800" b="1" dirty="0">
                <a:solidFill>
                  <a:srgbClr val="000000"/>
                </a:solidFill>
                <a:latin typeface="Palatino Linotype" pitchFamily="18" charset="0"/>
                <a:ea typeface="+mn-ea"/>
              </a:rPr>
              <a:t>)</a:t>
            </a:r>
          </a:p>
        </p:txBody>
      </p:sp>
      <p:pic>
        <p:nvPicPr>
          <p:cNvPr id="33" name="Picture 23" descr="Blue Curve Fill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60500" t="63300" r="35132" b="-1469"/>
          <a:stretch>
            <a:fillRect/>
          </a:stretch>
        </p:blipFill>
        <p:spPr bwMode="auto">
          <a:xfrm>
            <a:off x="5465763" y="3179681"/>
            <a:ext cx="234950" cy="62706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4" descr="Blue Curve Fill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60500" t="63300" r="35132" b="-1469"/>
          <a:stretch>
            <a:fillRect/>
          </a:stretch>
        </p:blipFill>
        <p:spPr bwMode="auto">
          <a:xfrm>
            <a:off x="5475288" y="3055856"/>
            <a:ext cx="234950" cy="627063"/>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5" descr="Blue Curve Fill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3775" r="37802" b="39746"/>
          <a:stretch>
            <a:fillRect/>
          </a:stretch>
        </p:blipFill>
        <p:spPr bwMode="auto">
          <a:xfrm rot="21401947">
            <a:off x="5435600" y="2517694"/>
            <a:ext cx="303213" cy="660400"/>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6" descr="Blue Curve Fill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60500" t="63300" r="35132" b="-1469"/>
          <a:stretch>
            <a:fillRect/>
          </a:stretch>
        </p:blipFill>
        <p:spPr bwMode="auto">
          <a:xfrm>
            <a:off x="5470525" y="3027281"/>
            <a:ext cx="234950" cy="627063"/>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7" descr="Blue Curve Fill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9703" t="80693" r="35132" b="-1469"/>
          <a:stretch>
            <a:fillRect/>
          </a:stretch>
        </p:blipFill>
        <p:spPr bwMode="auto">
          <a:xfrm>
            <a:off x="5575300" y="3465431"/>
            <a:ext cx="277813" cy="34131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8" descr="Blue Curve Fill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9703" t="80693" r="35132" b="-1469"/>
          <a:stretch>
            <a:fillRect/>
          </a:stretch>
        </p:blipFill>
        <p:spPr bwMode="auto">
          <a:xfrm>
            <a:off x="5473700" y="2949494"/>
            <a:ext cx="77788" cy="95250"/>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9" descr="Green Curve"/>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25550" y="2597541"/>
            <a:ext cx="4035425" cy="12065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0" descr="Blue Curve"/>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74850" y="2665331"/>
            <a:ext cx="5478463" cy="1119188"/>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Left Brace 40"/>
          <p:cNvSpPr/>
          <p:nvPr/>
        </p:nvSpPr>
        <p:spPr bwMode="auto">
          <a:xfrm rot="16200000">
            <a:off x="5434655" y="3706563"/>
            <a:ext cx="235256" cy="2979737"/>
          </a:xfrm>
          <a:prstGeom prst="leftBrace">
            <a:avLst/>
          </a:prstGeom>
          <a:no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endParaRPr lang="en-US" sz="1600" b="1" dirty="0" smtClean="0">
              <a:solidFill>
                <a:srgbClr val="000000"/>
              </a:solidFill>
              <a:latin typeface="Palatino Linotype" pitchFamily="18" charset="0"/>
              <a:ea typeface="+mn-ea"/>
            </a:endParaRPr>
          </a:p>
        </p:txBody>
      </p:sp>
      <p:sp>
        <p:nvSpPr>
          <p:cNvPr id="42" name="Rectangle 3"/>
          <p:cNvSpPr txBox="1">
            <a:spLocks noChangeArrowheads="1"/>
          </p:cNvSpPr>
          <p:nvPr/>
        </p:nvSpPr>
        <p:spPr bwMode="auto">
          <a:xfrm>
            <a:off x="4090988" y="5345862"/>
            <a:ext cx="2951164" cy="546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50000"/>
              </a:spcAft>
              <a:buClr>
                <a:schemeClr val="tx1"/>
              </a:buClr>
              <a:buSzPct val="55000"/>
              <a:buFont typeface="Wingdings" pitchFamily="2" charset="2"/>
              <a:buChar char="n"/>
              <a:defRPr sz="1600">
                <a:solidFill>
                  <a:schemeClr val="tx1"/>
                </a:solidFill>
                <a:latin typeface="+mn-lt"/>
                <a:ea typeface="+mn-ea"/>
                <a:cs typeface="+mn-cs"/>
              </a:defRPr>
            </a:lvl1pPr>
            <a:lvl2pPr marL="520700" indent="-177800" algn="l" rtl="0" eaLnBrk="0" fontAlgn="base" hangingPunct="0">
              <a:spcBef>
                <a:spcPct val="20000"/>
              </a:spcBef>
              <a:spcAft>
                <a:spcPct val="50000"/>
              </a:spcAft>
              <a:buClr>
                <a:schemeClr val="tx1"/>
              </a:buClr>
              <a:buSzPct val="55000"/>
              <a:buFont typeface="Symbol" pitchFamily="18" charset="2"/>
              <a:buChar char="-"/>
              <a:defRPr sz="1400">
                <a:solidFill>
                  <a:schemeClr val="tx1"/>
                </a:solidFill>
                <a:latin typeface="+mn-lt"/>
              </a:defRPr>
            </a:lvl2pPr>
            <a:lvl3pPr marL="863600" indent="-177800" algn="l" rtl="0" eaLnBrk="0" fontAlgn="base" hangingPunct="0">
              <a:spcBef>
                <a:spcPct val="20000"/>
              </a:spcBef>
              <a:spcAft>
                <a:spcPct val="0"/>
              </a:spcAft>
              <a:buClr>
                <a:schemeClr val="tx1"/>
              </a:buClr>
              <a:buSzPct val="60000"/>
              <a:buFont typeface="Wingdings" pitchFamily="2" charset="2"/>
              <a:buChar char="w"/>
              <a:defRPr sz="1200">
                <a:solidFill>
                  <a:schemeClr val="tx1"/>
                </a:solidFill>
                <a:latin typeface="+mn-lt"/>
              </a:defRPr>
            </a:lvl3pPr>
            <a:lvl4pPr marL="1206500" indent="-177800" algn="l" rtl="0" eaLnBrk="0" fontAlgn="base" hangingPunct="0">
              <a:spcBef>
                <a:spcPct val="20000"/>
              </a:spcBef>
              <a:spcAft>
                <a:spcPct val="0"/>
              </a:spcAft>
              <a:buClr>
                <a:schemeClr val="tx1"/>
              </a:buClr>
              <a:buSzPct val="90000"/>
              <a:buFont typeface="Symbol" pitchFamily="18" charset="2"/>
              <a:buChar char="-"/>
              <a:defRPr sz="10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defTabSz="914400">
              <a:lnSpc>
                <a:spcPct val="108000"/>
              </a:lnSpc>
              <a:spcBef>
                <a:spcPct val="110000"/>
              </a:spcBef>
              <a:buClr>
                <a:srgbClr val="000000"/>
              </a:buClr>
              <a:buFont typeface="Wingdings" pitchFamily="2" charset="2"/>
              <a:buNone/>
            </a:pPr>
            <a:r>
              <a:rPr lang="en-US" sz="1400" i="1" dirty="0" smtClean="0">
                <a:solidFill>
                  <a:srgbClr val="000000"/>
                </a:solidFill>
              </a:rPr>
              <a:t>The investment bank will run a process designed to generate outlier or “spike” bids for the company</a:t>
            </a:r>
          </a:p>
        </p:txBody>
      </p:sp>
      <p:cxnSp>
        <p:nvCxnSpPr>
          <p:cNvPr id="43" name="Straight Connector 42"/>
          <p:cNvCxnSpPr/>
          <p:nvPr/>
        </p:nvCxnSpPr>
        <p:spPr bwMode="auto">
          <a:xfrm flipH="1">
            <a:off x="3970338" y="3167872"/>
            <a:ext cx="152083" cy="172244"/>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44" name="Straight Connector 43"/>
          <p:cNvCxnSpPr/>
          <p:nvPr/>
        </p:nvCxnSpPr>
        <p:spPr bwMode="auto">
          <a:xfrm flipH="1">
            <a:off x="3967163" y="3224131"/>
            <a:ext cx="253365" cy="296814"/>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45" name="Straight Connector 44"/>
          <p:cNvCxnSpPr/>
          <p:nvPr/>
        </p:nvCxnSpPr>
        <p:spPr bwMode="auto">
          <a:xfrm flipH="1">
            <a:off x="4198938" y="3483463"/>
            <a:ext cx="253365" cy="296814"/>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46" name="Straight Connector 45"/>
          <p:cNvCxnSpPr/>
          <p:nvPr/>
        </p:nvCxnSpPr>
        <p:spPr bwMode="auto">
          <a:xfrm flipH="1">
            <a:off x="4029075" y="3376531"/>
            <a:ext cx="347029" cy="403697"/>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47" name="Straight Connector 46"/>
          <p:cNvCxnSpPr/>
          <p:nvPr/>
        </p:nvCxnSpPr>
        <p:spPr bwMode="auto">
          <a:xfrm flipH="1">
            <a:off x="3970338" y="3315858"/>
            <a:ext cx="319248" cy="367061"/>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48" name="Straight Connector 47"/>
          <p:cNvCxnSpPr/>
          <p:nvPr/>
        </p:nvCxnSpPr>
        <p:spPr bwMode="auto">
          <a:xfrm flipH="1">
            <a:off x="3960812" y="3085970"/>
            <a:ext cx="104777" cy="120050"/>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49" name="Straight Connector 48"/>
          <p:cNvCxnSpPr/>
          <p:nvPr/>
        </p:nvCxnSpPr>
        <p:spPr bwMode="auto">
          <a:xfrm flipH="1">
            <a:off x="4375150" y="3572313"/>
            <a:ext cx="181224" cy="207915"/>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50" name="Straight Connector 49"/>
          <p:cNvCxnSpPr/>
          <p:nvPr/>
        </p:nvCxnSpPr>
        <p:spPr bwMode="auto">
          <a:xfrm flipH="1">
            <a:off x="4545014" y="3631870"/>
            <a:ext cx="125411" cy="152649"/>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51" name="Straight Connector 50"/>
          <p:cNvCxnSpPr/>
          <p:nvPr/>
        </p:nvCxnSpPr>
        <p:spPr bwMode="auto">
          <a:xfrm flipH="1">
            <a:off x="4714081" y="3686394"/>
            <a:ext cx="76201" cy="98125"/>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52" name="Straight Connector 51"/>
          <p:cNvCxnSpPr/>
          <p:nvPr/>
        </p:nvCxnSpPr>
        <p:spPr bwMode="auto">
          <a:xfrm flipH="1">
            <a:off x="4867275" y="3735456"/>
            <a:ext cx="57150" cy="57000"/>
          </a:xfrm>
          <a:prstGeom prst="line">
            <a:avLst/>
          </a:prstGeom>
          <a:noFill/>
          <a:ln w="9525" cap="flat" cmpd="sng" algn="ctr">
            <a:solidFill>
              <a:schemeClr val="accent1">
                <a:lumMod val="75000"/>
              </a:schemeClr>
            </a:solidFill>
            <a:prstDash val="solid"/>
            <a:round/>
            <a:headEnd type="none" w="med" len="med"/>
            <a:tailEnd type="none" w="med" len="med"/>
          </a:ln>
          <a:effectLst/>
        </p:spPr>
      </p:cxnSp>
      <p:cxnSp>
        <p:nvCxnSpPr>
          <p:cNvPr id="53" name="Straight Connector 52"/>
          <p:cNvCxnSpPr/>
          <p:nvPr/>
        </p:nvCxnSpPr>
        <p:spPr bwMode="auto">
          <a:xfrm flipH="1">
            <a:off x="3959225" y="3027356"/>
            <a:ext cx="57150" cy="57000"/>
          </a:xfrm>
          <a:prstGeom prst="line">
            <a:avLst/>
          </a:prstGeom>
          <a:noFill/>
          <a:ln w="9525" cap="flat" cmpd="sng" algn="ctr">
            <a:solidFill>
              <a:schemeClr val="accent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xmlns="" val="5315090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dirty="0" smtClean="0">
                <a:solidFill>
                  <a:srgbClr val="000000"/>
                </a:solidFill>
              </a:rPr>
              <a:t>6</a:t>
            </a:r>
            <a:endParaRPr lang="en-US" dirty="0">
              <a:solidFill>
                <a:srgbClr val="000000"/>
              </a:solidFill>
            </a:endParaRPr>
          </a:p>
        </p:txBody>
      </p:sp>
      <p:sp>
        <p:nvSpPr>
          <p:cNvPr id="12" name="Text Box 4"/>
          <p:cNvSpPr txBox="1">
            <a:spLocks noChangeArrowheads="1"/>
          </p:cNvSpPr>
          <p:nvPr/>
        </p:nvSpPr>
        <p:spPr bwMode="auto">
          <a:xfrm>
            <a:off x="152054" y="360055"/>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M&amp;A Process</a:t>
            </a:r>
          </a:p>
        </p:txBody>
      </p:sp>
      <p:sp>
        <p:nvSpPr>
          <p:cNvPr id="5" name="Rectangle 7"/>
          <p:cNvSpPr txBox="1">
            <a:spLocks noChangeArrowheads="1"/>
          </p:cNvSpPr>
          <p:nvPr/>
        </p:nvSpPr>
        <p:spPr bwMode="auto">
          <a:xfrm>
            <a:off x="457200" y="792093"/>
            <a:ext cx="8229600" cy="7708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77800" indent="-177800" algn="l" rtl="0" eaLnBrk="0" fontAlgn="base" hangingPunct="0">
              <a:spcBef>
                <a:spcPct val="20000"/>
              </a:spcBef>
              <a:spcAft>
                <a:spcPct val="50000"/>
              </a:spcAft>
              <a:buClr>
                <a:schemeClr val="tx1"/>
              </a:buClr>
              <a:buSzPct val="55000"/>
              <a:buFont typeface="Wingdings" pitchFamily="2" charset="2"/>
              <a:buChar char="n"/>
              <a:defRPr sz="1600">
                <a:solidFill>
                  <a:schemeClr val="tx1"/>
                </a:solidFill>
                <a:latin typeface="+mn-lt"/>
                <a:ea typeface="+mn-ea"/>
                <a:cs typeface="+mn-cs"/>
              </a:defRPr>
            </a:lvl1pPr>
            <a:lvl2pPr marL="520700" indent="-177800" algn="l" rtl="0" eaLnBrk="0" fontAlgn="base" hangingPunct="0">
              <a:spcBef>
                <a:spcPct val="20000"/>
              </a:spcBef>
              <a:spcAft>
                <a:spcPct val="50000"/>
              </a:spcAft>
              <a:buClr>
                <a:schemeClr val="tx1"/>
              </a:buClr>
              <a:buSzPct val="55000"/>
              <a:buFont typeface="Symbol" pitchFamily="18" charset="2"/>
              <a:buChar char="-"/>
              <a:defRPr sz="1400">
                <a:solidFill>
                  <a:schemeClr val="tx1"/>
                </a:solidFill>
                <a:latin typeface="+mn-lt"/>
              </a:defRPr>
            </a:lvl2pPr>
            <a:lvl3pPr marL="863600" indent="-177800" algn="l" rtl="0" eaLnBrk="0" fontAlgn="base" hangingPunct="0">
              <a:spcBef>
                <a:spcPct val="20000"/>
              </a:spcBef>
              <a:spcAft>
                <a:spcPct val="0"/>
              </a:spcAft>
              <a:buClr>
                <a:schemeClr val="tx1"/>
              </a:buClr>
              <a:buSzPct val="60000"/>
              <a:buFont typeface="Wingdings" pitchFamily="2" charset="2"/>
              <a:buChar char="w"/>
              <a:defRPr sz="1200">
                <a:solidFill>
                  <a:schemeClr val="tx1"/>
                </a:solidFill>
                <a:latin typeface="+mn-lt"/>
              </a:defRPr>
            </a:lvl3pPr>
            <a:lvl4pPr marL="1206500" indent="-177800" algn="l" rtl="0" eaLnBrk="0" fontAlgn="base" hangingPunct="0">
              <a:spcBef>
                <a:spcPct val="20000"/>
              </a:spcBef>
              <a:spcAft>
                <a:spcPct val="0"/>
              </a:spcAft>
              <a:buClr>
                <a:schemeClr val="tx1"/>
              </a:buClr>
              <a:buSzPct val="90000"/>
              <a:buFont typeface="Symbol" pitchFamily="18" charset="2"/>
              <a:buChar char="-"/>
              <a:defRPr sz="10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287338" indent="-287338" defTabSz="914400">
              <a:lnSpc>
                <a:spcPct val="108000"/>
              </a:lnSpc>
              <a:spcBef>
                <a:spcPts val="100"/>
              </a:spcBef>
              <a:spcAft>
                <a:spcPts val="900"/>
              </a:spcAft>
              <a:buClr>
                <a:srgbClr val="000000"/>
              </a:buClr>
            </a:pPr>
            <a:r>
              <a:rPr lang="en-US" sz="1800" dirty="0" smtClean="0">
                <a:solidFill>
                  <a:srgbClr val="000000"/>
                </a:solidFill>
              </a:rPr>
              <a:t>Shareholders that want to transact before year-end must begin process soon as an </a:t>
            </a:r>
            <a:r>
              <a:rPr lang="en-US" sz="1800" b="1" dirty="0" smtClean="0">
                <a:solidFill>
                  <a:srgbClr val="000000"/>
                </a:solidFill>
              </a:rPr>
              <a:t>M&amp;A process can take six months or more</a:t>
            </a:r>
            <a:endParaRPr lang="en-US" sz="1800" b="1" dirty="0">
              <a:solidFill>
                <a:srgbClr val="000000"/>
              </a:solidFill>
            </a:endParaRPr>
          </a:p>
        </p:txBody>
      </p:sp>
      <p:grpSp>
        <p:nvGrpSpPr>
          <p:cNvPr id="2" name="Group 71"/>
          <p:cNvGrpSpPr>
            <a:grpSpLocks/>
          </p:cNvGrpSpPr>
          <p:nvPr/>
        </p:nvGrpSpPr>
        <p:grpSpPr bwMode="auto">
          <a:xfrm>
            <a:off x="612775" y="1770778"/>
            <a:ext cx="7932738" cy="4254500"/>
            <a:chOff x="386" y="1109"/>
            <a:chExt cx="4997" cy="2680"/>
          </a:xfrm>
        </p:grpSpPr>
        <p:sp>
          <p:nvSpPr>
            <p:cNvPr id="7" name="Rectangle 40"/>
            <p:cNvSpPr>
              <a:spLocks noChangeArrowheads="1"/>
            </p:cNvSpPr>
            <p:nvPr/>
          </p:nvSpPr>
          <p:spPr bwMode="auto">
            <a:xfrm>
              <a:off x="4438" y="1541"/>
              <a:ext cx="942" cy="2248"/>
            </a:xfrm>
            <a:prstGeom prst="rect">
              <a:avLst/>
            </a:prstGeom>
            <a:gradFill rotWithShape="0">
              <a:gsLst>
                <a:gs pos="0">
                  <a:srgbClr val="C0C0C0"/>
                </a:gs>
                <a:gs pos="100000">
                  <a:srgbClr val="C0C0C0">
                    <a:gamma/>
                    <a:tint val="54118"/>
                    <a:invGamma/>
                  </a:srgbClr>
                </a:gs>
              </a:gsLst>
              <a:lin ang="5400000" scaled="1"/>
            </a:gradFill>
            <a:ln w="3175" cap="rnd">
              <a:noFill/>
              <a:prstDash val="sysDot"/>
              <a:miter lim="800000"/>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8" name="Rectangle 41"/>
            <p:cNvSpPr>
              <a:spLocks noChangeArrowheads="1"/>
            </p:cNvSpPr>
            <p:nvPr/>
          </p:nvSpPr>
          <p:spPr bwMode="auto">
            <a:xfrm>
              <a:off x="4451" y="1552"/>
              <a:ext cx="920" cy="1540"/>
            </a:xfrm>
            <a:prstGeom prst="rect">
              <a:avLst/>
            </a:prstGeom>
            <a:noFill/>
            <a:ln w="12700">
              <a:noFill/>
              <a:miter lim="800000"/>
              <a:headEnd/>
              <a:tailEnd/>
            </a:ln>
            <a:effectLst/>
          </p:spPr>
          <p:txBody>
            <a:bodyPr lIns="90488" tIns="44450" rIns="90488" bIns="44450">
              <a:spAutoFit/>
            </a:bodyPr>
            <a:lstStyle/>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Evaluate final proposals and select final candidates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Provide periodic status reports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Finalize buyer due diligence</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Negotiate definitive </a:t>
              </a:r>
              <a:r>
                <a:rPr lang="en-US" sz="900" dirty="0" smtClean="0">
                  <a:solidFill>
                    <a:srgbClr val="000000"/>
                  </a:solidFill>
                  <a:latin typeface="Palatino Linotype" pitchFamily="18" charset="0"/>
                  <a:ea typeface="+mn-ea"/>
                </a:rPr>
                <a:t>agreement</a:t>
              </a:r>
            </a:p>
            <a:p>
              <a:pPr marL="114300" indent="-114300" defTabSz="914400" eaLnBrk="0" hangingPunct="0">
                <a:buClr>
                  <a:srgbClr val="006600"/>
                </a:buClr>
                <a:buSzPct val="80000"/>
                <a:buFont typeface="Wingdings" pitchFamily="2" charset="2"/>
                <a:buChar char="n"/>
                <a:tabLst>
                  <a:tab pos="114300" algn="l"/>
                </a:tabLst>
              </a:pPr>
              <a:endParaRPr lang="en-US" sz="900" dirty="0" smtClean="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smtClean="0">
                  <a:solidFill>
                    <a:srgbClr val="000000"/>
                  </a:solidFill>
                  <a:latin typeface="Palatino Linotype" pitchFamily="18" charset="0"/>
                  <a:ea typeface="+mn-ea"/>
                </a:rPr>
                <a:t>HSR approval, if applicable</a:t>
              </a: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Closing</a:t>
              </a:r>
            </a:p>
          </p:txBody>
        </p:sp>
        <p:sp>
          <p:nvSpPr>
            <p:cNvPr id="9" name="Text Box 42"/>
            <p:cNvSpPr txBox="1">
              <a:spLocks noChangeArrowheads="1"/>
            </p:cNvSpPr>
            <p:nvPr/>
          </p:nvSpPr>
          <p:spPr bwMode="auto">
            <a:xfrm>
              <a:off x="4524" y="1121"/>
              <a:ext cx="775" cy="326"/>
            </a:xfrm>
            <a:prstGeom prst="rect">
              <a:avLst/>
            </a:prstGeom>
            <a:noFill/>
            <a:ln w="6350">
              <a:noFill/>
              <a:miter lim="800000"/>
              <a:headEnd/>
              <a:tailEnd/>
            </a:ln>
            <a:effectLst/>
          </p:spPr>
          <p:txBody>
            <a:bodyPr>
              <a:spAutoFit/>
            </a:bodyPr>
            <a:lstStyle/>
            <a:p>
              <a:pPr algn="ctr" defTabSz="914400" eaLnBrk="0" hangingPunct="0">
                <a:spcBef>
                  <a:spcPct val="50000"/>
                </a:spcBef>
              </a:pPr>
              <a:r>
                <a:rPr lang="en-US" sz="1400" b="1" dirty="0">
                  <a:solidFill>
                    <a:srgbClr val="006600"/>
                  </a:solidFill>
                  <a:latin typeface="Palatino Linotype" pitchFamily="18" charset="0"/>
                  <a:ea typeface="+mn-ea"/>
                </a:rPr>
                <a:t>Execution Phase</a:t>
              </a:r>
            </a:p>
          </p:txBody>
        </p:sp>
        <p:sp>
          <p:nvSpPr>
            <p:cNvPr id="11" name="Line 43"/>
            <p:cNvSpPr>
              <a:spLocks noChangeShapeType="1"/>
            </p:cNvSpPr>
            <p:nvPr/>
          </p:nvSpPr>
          <p:spPr bwMode="auto">
            <a:xfrm>
              <a:off x="4439" y="1435"/>
              <a:ext cx="944" cy="0"/>
            </a:xfrm>
            <a:prstGeom prst="line">
              <a:avLst/>
            </a:prstGeom>
            <a:noFill/>
            <a:ln w="6350">
              <a:solidFill>
                <a:srgbClr val="808080"/>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13" name="Rectangle 45"/>
            <p:cNvSpPr>
              <a:spLocks noChangeArrowheads="1"/>
            </p:cNvSpPr>
            <p:nvPr/>
          </p:nvSpPr>
          <p:spPr bwMode="auto">
            <a:xfrm>
              <a:off x="3424" y="1541"/>
              <a:ext cx="942" cy="2248"/>
            </a:xfrm>
            <a:prstGeom prst="rect">
              <a:avLst/>
            </a:prstGeom>
            <a:gradFill rotWithShape="0">
              <a:gsLst>
                <a:gs pos="0">
                  <a:srgbClr val="C0C0C0"/>
                </a:gs>
                <a:gs pos="100000">
                  <a:srgbClr val="C0C0C0">
                    <a:gamma/>
                    <a:tint val="54118"/>
                    <a:invGamma/>
                  </a:srgbClr>
                </a:gs>
              </a:gsLst>
              <a:lin ang="5400000" scaled="1"/>
            </a:gradFill>
            <a:ln w="3175" cap="rnd">
              <a:noFill/>
              <a:prstDash val="sysDot"/>
              <a:miter lim="800000"/>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14" name="Rectangle 46"/>
            <p:cNvSpPr>
              <a:spLocks noChangeArrowheads="1"/>
            </p:cNvSpPr>
            <p:nvPr/>
          </p:nvSpPr>
          <p:spPr bwMode="auto">
            <a:xfrm>
              <a:off x="3432" y="1551"/>
              <a:ext cx="914" cy="1862"/>
            </a:xfrm>
            <a:prstGeom prst="rect">
              <a:avLst/>
            </a:prstGeom>
            <a:noFill/>
            <a:ln w="12700">
              <a:noFill/>
              <a:miter lim="800000"/>
              <a:headEnd/>
              <a:tailEnd/>
            </a:ln>
            <a:effectLst/>
          </p:spPr>
          <p:txBody>
            <a:bodyPr lIns="90488" tIns="44450" rIns="90488" bIns="44450">
              <a:spAutoFit/>
            </a:bodyPr>
            <a:lstStyle/>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Solicit/evaluate preliminary indications of interest</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Select buyers to proceed to Stage 2</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Coordinate management visits/presentations for select buyers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Facilitate and coordinate buyer due diligence</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Request final proposals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Provide periodic status reports</a:t>
              </a:r>
            </a:p>
          </p:txBody>
        </p:sp>
        <p:sp>
          <p:nvSpPr>
            <p:cNvPr id="15" name="Text Box 47"/>
            <p:cNvSpPr txBox="1">
              <a:spLocks noChangeArrowheads="1"/>
            </p:cNvSpPr>
            <p:nvPr/>
          </p:nvSpPr>
          <p:spPr bwMode="auto">
            <a:xfrm>
              <a:off x="3480" y="1117"/>
              <a:ext cx="835" cy="326"/>
            </a:xfrm>
            <a:prstGeom prst="rect">
              <a:avLst/>
            </a:prstGeom>
            <a:noFill/>
            <a:ln w="6350">
              <a:noFill/>
              <a:miter lim="800000"/>
              <a:headEnd/>
              <a:tailEnd/>
            </a:ln>
            <a:effectLst/>
          </p:spPr>
          <p:txBody>
            <a:bodyPr>
              <a:spAutoFit/>
            </a:bodyPr>
            <a:lstStyle/>
            <a:p>
              <a:pPr algn="ctr" defTabSz="914400" eaLnBrk="0" hangingPunct="0">
                <a:spcBef>
                  <a:spcPct val="50000"/>
                </a:spcBef>
              </a:pPr>
              <a:r>
                <a:rPr lang="en-US" sz="1400" b="1" dirty="0">
                  <a:solidFill>
                    <a:srgbClr val="006600"/>
                  </a:solidFill>
                  <a:latin typeface="Palatino Linotype" pitchFamily="18" charset="0"/>
                  <a:ea typeface="+mn-ea"/>
                </a:rPr>
                <a:t>Marketing –   Stage 2</a:t>
              </a:r>
            </a:p>
          </p:txBody>
        </p:sp>
        <p:sp>
          <p:nvSpPr>
            <p:cNvPr id="16" name="Line 48"/>
            <p:cNvSpPr>
              <a:spLocks noChangeShapeType="1"/>
            </p:cNvSpPr>
            <p:nvPr/>
          </p:nvSpPr>
          <p:spPr bwMode="auto">
            <a:xfrm>
              <a:off x="3424" y="1435"/>
              <a:ext cx="944" cy="0"/>
            </a:xfrm>
            <a:prstGeom prst="line">
              <a:avLst/>
            </a:prstGeom>
            <a:noFill/>
            <a:ln w="6350">
              <a:solidFill>
                <a:srgbClr val="808080"/>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17" name="Rectangle 50"/>
            <p:cNvSpPr>
              <a:spLocks noChangeArrowheads="1"/>
            </p:cNvSpPr>
            <p:nvPr/>
          </p:nvSpPr>
          <p:spPr bwMode="auto">
            <a:xfrm>
              <a:off x="2414" y="1541"/>
              <a:ext cx="942" cy="2248"/>
            </a:xfrm>
            <a:prstGeom prst="rect">
              <a:avLst/>
            </a:prstGeom>
            <a:gradFill rotWithShape="0">
              <a:gsLst>
                <a:gs pos="0">
                  <a:srgbClr val="C0C0C0"/>
                </a:gs>
                <a:gs pos="100000">
                  <a:srgbClr val="C0C0C0">
                    <a:gamma/>
                    <a:tint val="54118"/>
                    <a:invGamma/>
                  </a:srgbClr>
                </a:gs>
              </a:gsLst>
              <a:lin ang="5400000" scaled="1"/>
            </a:gradFill>
            <a:ln w="3175" cap="rnd">
              <a:noFill/>
              <a:prstDash val="sysDot"/>
              <a:miter lim="800000"/>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18" name="Rectangle 51"/>
            <p:cNvSpPr>
              <a:spLocks noChangeArrowheads="1"/>
            </p:cNvSpPr>
            <p:nvPr/>
          </p:nvSpPr>
          <p:spPr bwMode="auto">
            <a:xfrm>
              <a:off x="2418" y="1551"/>
              <a:ext cx="895" cy="1889"/>
            </a:xfrm>
            <a:prstGeom prst="rect">
              <a:avLst/>
            </a:prstGeom>
            <a:noFill/>
            <a:ln w="12700">
              <a:noFill/>
              <a:miter lim="800000"/>
              <a:headEnd/>
              <a:tailEnd/>
            </a:ln>
            <a:effectLst/>
          </p:spPr>
          <p:txBody>
            <a:bodyPr lIns="90488" tIns="44450" rIns="90488" bIns="44450">
              <a:spAutoFit/>
            </a:bodyPr>
            <a:lstStyle/>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Contact prospective buyers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Negotiate confidentiality agreements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Distribute </a:t>
              </a:r>
              <a:r>
                <a:rPr lang="en-US" sz="900" dirty="0" smtClean="0">
                  <a:solidFill>
                    <a:srgbClr val="000000"/>
                  </a:solidFill>
                  <a:latin typeface="Palatino Linotype" pitchFamily="18" charset="0"/>
                  <a:ea typeface="+mn-ea"/>
                </a:rPr>
                <a:t>CIM</a:t>
              </a: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Proactively market the </a:t>
              </a:r>
              <a:r>
                <a:rPr lang="en-US" sz="900" dirty="0" smtClean="0">
                  <a:solidFill>
                    <a:srgbClr val="000000"/>
                  </a:solidFill>
                  <a:latin typeface="Palatino Linotype" pitchFamily="18" charset="0"/>
                  <a:ea typeface="+mn-ea"/>
                </a:rPr>
                <a:t>company </a:t>
              </a:r>
              <a:r>
                <a:rPr lang="en-US" sz="900" dirty="0">
                  <a:solidFill>
                    <a:srgbClr val="000000"/>
                  </a:solidFill>
                  <a:latin typeface="Palatino Linotype" pitchFamily="18" charset="0"/>
                  <a:ea typeface="+mn-ea"/>
                </a:rPr>
                <a:t>focusing potential partners on “investment thesis” and value-creating opportunities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Provide periodic status reports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Finalize management presentation</a:t>
              </a:r>
            </a:p>
          </p:txBody>
        </p:sp>
        <p:sp>
          <p:nvSpPr>
            <p:cNvPr id="19" name="Text Box 52"/>
            <p:cNvSpPr txBox="1">
              <a:spLocks noChangeArrowheads="1"/>
            </p:cNvSpPr>
            <p:nvPr/>
          </p:nvSpPr>
          <p:spPr bwMode="auto">
            <a:xfrm>
              <a:off x="2466" y="1113"/>
              <a:ext cx="831" cy="326"/>
            </a:xfrm>
            <a:prstGeom prst="rect">
              <a:avLst/>
            </a:prstGeom>
            <a:noFill/>
            <a:ln w="6350">
              <a:noFill/>
              <a:miter lim="800000"/>
              <a:headEnd/>
              <a:tailEnd/>
            </a:ln>
            <a:effectLst/>
          </p:spPr>
          <p:txBody>
            <a:bodyPr>
              <a:spAutoFit/>
            </a:bodyPr>
            <a:lstStyle/>
            <a:p>
              <a:pPr algn="ctr" defTabSz="914400" eaLnBrk="0" hangingPunct="0">
                <a:spcBef>
                  <a:spcPct val="50000"/>
                </a:spcBef>
              </a:pPr>
              <a:r>
                <a:rPr lang="en-US" sz="1400" b="1" dirty="0">
                  <a:solidFill>
                    <a:srgbClr val="006600"/>
                  </a:solidFill>
                  <a:latin typeface="Palatino Linotype" pitchFamily="18" charset="0"/>
                  <a:ea typeface="+mn-ea"/>
                </a:rPr>
                <a:t>Marketing –   Stage 1</a:t>
              </a:r>
            </a:p>
          </p:txBody>
        </p:sp>
        <p:sp>
          <p:nvSpPr>
            <p:cNvPr id="20" name="Line 53"/>
            <p:cNvSpPr>
              <a:spLocks noChangeShapeType="1"/>
            </p:cNvSpPr>
            <p:nvPr/>
          </p:nvSpPr>
          <p:spPr bwMode="auto">
            <a:xfrm>
              <a:off x="2411" y="1428"/>
              <a:ext cx="944" cy="0"/>
            </a:xfrm>
            <a:prstGeom prst="line">
              <a:avLst/>
            </a:prstGeom>
            <a:noFill/>
            <a:ln w="6350">
              <a:solidFill>
                <a:srgbClr val="808080"/>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21" name="Rectangle 55"/>
            <p:cNvSpPr>
              <a:spLocks noChangeArrowheads="1"/>
            </p:cNvSpPr>
            <p:nvPr/>
          </p:nvSpPr>
          <p:spPr bwMode="auto">
            <a:xfrm>
              <a:off x="1396" y="1540"/>
              <a:ext cx="942" cy="2248"/>
            </a:xfrm>
            <a:prstGeom prst="rect">
              <a:avLst/>
            </a:prstGeom>
            <a:gradFill rotWithShape="0">
              <a:gsLst>
                <a:gs pos="0">
                  <a:srgbClr val="C0C0C0"/>
                </a:gs>
                <a:gs pos="100000">
                  <a:srgbClr val="C0C0C0">
                    <a:gamma/>
                    <a:tint val="54118"/>
                    <a:invGamma/>
                  </a:srgbClr>
                </a:gs>
              </a:gsLst>
              <a:lin ang="5400000" scaled="1"/>
            </a:gradFill>
            <a:ln w="3175" cap="rnd">
              <a:noFill/>
              <a:prstDash val="sysDot"/>
              <a:miter lim="800000"/>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22" name="Rectangle 56"/>
            <p:cNvSpPr>
              <a:spLocks noChangeArrowheads="1"/>
            </p:cNvSpPr>
            <p:nvPr/>
          </p:nvSpPr>
          <p:spPr bwMode="auto">
            <a:xfrm>
              <a:off x="1404" y="1555"/>
              <a:ext cx="909" cy="1801"/>
            </a:xfrm>
            <a:prstGeom prst="rect">
              <a:avLst/>
            </a:prstGeom>
            <a:noFill/>
            <a:ln w="12700">
              <a:noFill/>
              <a:miter lim="800000"/>
              <a:headEnd/>
              <a:tailEnd/>
            </a:ln>
            <a:effectLst/>
          </p:spPr>
          <p:txBody>
            <a:bodyPr lIns="90488" tIns="44450" rIns="90488" bIns="44450">
              <a:spAutoFit/>
            </a:bodyPr>
            <a:lstStyle/>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Develop positioning strategy and “investment thesis”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Complete </a:t>
              </a:r>
              <a:r>
                <a:rPr lang="en-US" sz="900" dirty="0" smtClean="0">
                  <a:solidFill>
                    <a:srgbClr val="000000"/>
                  </a:solidFill>
                  <a:latin typeface="Palatino Linotype" pitchFamily="18" charset="0"/>
                  <a:ea typeface="+mn-ea"/>
                </a:rPr>
                <a:t>CIM, </a:t>
              </a:r>
              <a:r>
                <a:rPr lang="en-US" sz="900" dirty="0">
                  <a:solidFill>
                    <a:srgbClr val="000000"/>
                  </a:solidFill>
                  <a:latin typeface="Palatino Linotype" pitchFamily="18" charset="0"/>
                  <a:ea typeface="+mn-ea"/>
                </a:rPr>
                <a:t>Summary Fact Sheet, and confidentiality agreement for approval  </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Establish guidelines for process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Prepare potential buyers list for approval by </a:t>
              </a:r>
              <a:r>
                <a:rPr lang="en-US" sz="900" dirty="0" smtClean="0">
                  <a:solidFill>
                    <a:srgbClr val="000000"/>
                  </a:solidFill>
                  <a:latin typeface="Palatino Linotype" pitchFamily="18" charset="0"/>
                  <a:ea typeface="+mn-ea"/>
                </a:rPr>
                <a:t>the company</a:t>
              </a: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Draft management </a:t>
              </a:r>
              <a:r>
                <a:rPr lang="en-US" sz="900" dirty="0" smtClean="0">
                  <a:solidFill>
                    <a:srgbClr val="000000"/>
                  </a:solidFill>
                  <a:latin typeface="Palatino Linotype" pitchFamily="18" charset="0"/>
                  <a:ea typeface="+mn-ea"/>
                </a:rPr>
                <a:t>presentation</a:t>
              </a:r>
              <a:endParaRPr lang="en-US" sz="900" dirty="0">
                <a:solidFill>
                  <a:srgbClr val="000000"/>
                </a:solidFill>
                <a:latin typeface="Palatino Linotype" pitchFamily="18" charset="0"/>
                <a:ea typeface="+mn-ea"/>
              </a:endParaRPr>
            </a:p>
          </p:txBody>
        </p:sp>
        <p:sp>
          <p:nvSpPr>
            <p:cNvPr id="23" name="Text Box 57"/>
            <p:cNvSpPr txBox="1">
              <a:spLocks noChangeArrowheads="1"/>
            </p:cNvSpPr>
            <p:nvPr/>
          </p:nvSpPr>
          <p:spPr bwMode="auto">
            <a:xfrm>
              <a:off x="1452" y="1113"/>
              <a:ext cx="831" cy="326"/>
            </a:xfrm>
            <a:prstGeom prst="rect">
              <a:avLst/>
            </a:prstGeom>
            <a:noFill/>
            <a:ln w="6350">
              <a:noFill/>
              <a:miter lim="800000"/>
              <a:headEnd/>
              <a:tailEnd/>
            </a:ln>
            <a:effectLst/>
          </p:spPr>
          <p:txBody>
            <a:bodyPr>
              <a:spAutoFit/>
            </a:bodyPr>
            <a:lstStyle/>
            <a:p>
              <a:pPr algn="ctr" defTabSz="914400" eaLnBrk="0" hangingPunct="0">
                <a:spcBef>
                  <a:spcPct val="50000"/>
                </a:spcBef>
              </a:pPr>
              <a:r>
                <a:rPr lang="en-US" sz="1400" b="1" dirty="0">
                  <a:solidFill>
                    <a:srgbClr val="006600"/>
                  </a:solidFill>
                  <a:latin typeface="Palatino Linotype" pitchFamily="18" charset="0"/>
                  <a:ea typeface="+mn-ea"/>
                </a:rPr>
                <a:t>Preparation Phase</a:t>
              </a:r>
            </a:p>
          </p:txBody>
        </p:sp>
        <p:sp>
          <p:nvSpPr>
            <p:cNvPr id="24" name="Line 58"/>
            <p:cNvSpPr>
              <a:spLocks noChangeShapeType="1"/>
            </p:cNvSpPr>
            <p:nvPr/>
          </p:nvSpPr>
          <p:spPr bwMode="auto">
            <a:xfrm>
              <a:off x="1396" y="1435"/>
              <a:ext cx="944" cy="0"/>
            </a:xfrm>
            <a:prstGeom prst="line">
              <a:avLst/>
            </a:prstGeom>
            <a:noFill/>
            <a:ln w="6350">
              <a:solidFill>
                <a:srgbClr val="808080"/>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25" name="Rectangle 61"/>
            <p:cNvSpPr>
              <a:spLocks noChangeArrowheads="1"/>
            </p:cNvSpPr>
            <p:nvPr/>
          </p:nvSpPr>
          <p:spPr bwMode="auto">
            <a:xfrm>
              <a:off x="388" y="1540"/>
              <a:ext cx="942" cy="2248"/>
            </a:xfrm>
            <a:prstGeom prst="rect">
              <a:avLst/>
            </a:prstGeom>
            <a:gradFill rotWithShape="0">
              <a:gsLst>
                <a:gs pos="0">
                  <a:srgbClr val="C0C0C0"/>
                </a:gs>
                <a:gs pos="100000">
                  <a:srgbClr val="C0C0C0">
                    <a:gamma/>
                    <a:tint val="54118"/>
                    <a:invGamma/>
                  </a:srgbClr>
                </a:gs>
              </a:gsLst>
              <a:lin ang="5400000" scaled="1"/>
            </a:gradFill>
            <a:ln w="3175" cap="rnd">
              <a:noFill/>
              <a:prstDash val="sysDot"/>
              <a:miter lim="800000"/>
              <a:headEnd/>
              <a:tailEnd/>
            </a:ln>
            <a:effectLst/>
          </p:spPr>
          <p:txBody>
            <a:bodyPr wrap="none" anchor="ctr"/>
            <a:lstStyle/>
            <a:p>
              <a:pPr algn="ctr" defTabSz="914400" eaLnBrk="0" hangingPunct="0"/>
              <a:endParaRPr lang="en-US" sz="1600" b="1" dirty="0">
                <a:solidFill>
                  <a:srgbClr val="000000"/>
                </a:solidFill>
                <a:latin typeface="Palatino Linotype" pitchFamily="18" charset="0"/>
                <a:ea typeface="+mn-ea"/>
              </a:endParaRPr>
            </a:p>
          </p:txBody>
        </p:sp>
        <p:sp>
          <p:nvSpPr>
            <p:cNvPr id="26" name="Rectangle 62"/>
            <p:cNvSpPr>
              <a:spLocks noChangeArrowheads="1"/>
            </p:cNvSpPr>
            <p:nvPr/>
          </p:nvSpPr>
          <p:spPr bwMode="auto">
            <a:xfrm>
              <a:off x="392" y="1555"/>
              <a:ext cx="891" cy="1278"/>
            </a:xfrm>
            <a:prstGeom prst="rect">
              <a:avLst/>
            </a:prstGeom>
            <a:noFill/>
            <a:ln w="12700">
              <a:noFill/>
              <a:miter lim="800000"/>
              <a:headEnd/>
              <a:tailEnd/>
            </a:ln>
            <a:effectLst/>
          </p:spPr>
          <p:txBody>
            <a:bodyPr lIns="90488" tIns="44450" rIns="90488" bIns="44450">
              <a:spAutoFit/>
            </a:bodyPr>
            <a:lstStyle/>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Due diligence</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Identification of potential buyer issues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Determine appropriate adjustments to financial statements</a:t>
              </a:r>
            </a:p>
            <a:p>
              <a:pPr marL="114300" indent="-114300" defTabSz="914400" eaLnBrk="0" hangingPunct="0">
                <a:buClr>
                  <a:srgbClr val="006600"/>
                </a:buClr>
                <a:buSzPct val="80000"/>
                <a:buFont typeface="Wingdings" pitchFamily="2" charset="2"/>
                <a:buChar char="n"/>
                <a:tabLst>
                  <a:tab pos="114300" algn="l"/>
                </a:tabLst>
              </a:pPr>
              <a:endParaRPr lang="en-US" sz="900" dirty="0">
                <a:solidFill>
                  <a:srgbClr val="000000"/>
                </a:solidFill>
                <a:latin typeface="Palatino Linotype" pitchFamily="18" charset="0"/>
                <a:ea typeface="+mn-ea"/>
              </a:endParaRPr>
            </a:p>
            <a:p>
              <a:pPr marL="114300" indent="-114300" defTabSz="914400" eaLnBrk="0" hangingPunct="0">
                <a:buClr>
                  <a:srgbClr val="006600"/>
                </a:buClr>
                <a:buSzPct val="80000"/>
                <a:buFont typeface="Wingdings" pitchFamily="2" charset="2"/>
                <a:buChar char="n"/>
                <a:tabLst>
                  <a:tab pos="114300" algn="l"/>
                </a:tabLst>
              </a:pPr>
              <a:r>
                <a:rPr lang="en-US" sz="900" dirty="0">
                  <a:solidFill>
                    <a:srgbClr val="000000"/>
                  </a:solidFill>
                  <a:latin typeface="Palatino Linotype" pitchFamily="18" charset="0"/>
                  <a:ea typeface="+mn-ea"/>
                </a:rPr>
                <a:t>Analysis of the </a:t>
              </a:r>
              <a:r>
                <a:rPr lang="en-US" sz="900" dirty="0" smtClean="0">
                  <a:solidFill>
                    <a:srgbClr val="000000"/>
                  </a:solidFill>
                  <a:latin typeface="Palatino Linotype" pitchFamily="18" charset="0"/>
                  <a:ea typeface="+mn-ea"/>
                </a:rPr>
                <a:t>company’s </a:t>
              </a:r>
              <a:r>
                <a:rPr lang="en-US" sz="900" dirty="0">
                  <a:solidFill>
                    <a:srgbClr val="000000"/>
                  </a:solidFill>
                  <a:latin typeface="Palatino Linotype" pitchFamily="18" charset="0"/>
                  <a:ea typeface="+mn-ea"/>
                </a:rPr>
                <a:t>core competencies and fit with potential buyers</a:t>
              </a:r>
            </a:p>
          </p:txBody>
        </p:sp>
        <p:sp>
          <p:nvSpPr>
            <p:cNvPr id="27" name="Text Box 63"/>
            <p:cNvSpPr txBox="1">
              <a:spLocks noChangeArrowheads="1"/>
            </p:cNvSpPr>
            <p:nvPr/>
          </p:nvSpPr>
          <p:spPr bwMode="auto">
            <a:xfrm>
              <a:off x="448" y="1109"/>
              <a:ext cx="827" cy="326"/>
            </a:xfrm>
            <a:prstGeom prst="rect">
              <a:avLst/>
            </a:prstGeom>
            <a:noFill/>
            <a:ln w="6350">
              <a:noFill/>
              <a:miter lim="800000"/>
              <a:headEnd/>
              <a:tailEnd/>
            </a:ln>
            <a:effectLst/>
          </p:spPr>
          <p:txBody>
            <a:bodyPr>
              <a:spAutoFit/>
            </a:bodyPr>
            <a:lstStyle/>
            <a:p>
              <a:pPr algn="ctr" defTabSz="914400" eaLnBrk="0" hangingPunct="0">
                <a:spcBef>
                  <a:spcPct val="50000"/>
                </a:spcBef>
              </a:pPr>
              <a:r>
                <a:rPr lang="en-US" sz="1400" b="1" dirty="0">
                  <a:solidFill>
                    <a:srgbClr val="006600"/>
                  </a:solidFill>
                  <a:latin typeface="Palatino Linotype" pitchFamily="18" charset="0"/>
                  <a:ea typeface="+mn-ea"/>
                </a:rPr>
                <a:t>Company Evaluation</a:t>
              </a:r>
            </a:p>
          </p:txBody>
        </p:sp>
        <p:sp>
          <p:nvSpPr>
            <p:cNvPr id="28" name="Line 64"/>
            <p:cNvSpPr>
              <a:spLocks noChangeShapeType="1"/>
            </p:cNvSpPr>
            <p:nvPr/>
          </p:nvSpPr>
          <p:spPr bwMode="auto">
            <a:xfrm>
              <a:off x="386" y="1435"/>
              <a:ext cx="944" cy="1"/>
            </a:xfrm>
            <a:prstGeom prst="line">
              <a:avLst/>
            </a:prstGeom>
            <a:noFill/>
            <a:ln w="6350">
              <a:solidFill>
                <a:srgbClr val="808080"/>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29" name="Rectangle 65"/>
            <p:cNvSpPr>
              <a:spLocks noChangeArrowheads="1"/>
            </p:cNvSpPr>
            <p:nvPr/>
          </p:nvSpPr>
          <p:spPr bwMode="auto">
            <a:xfrm>
              <a:off x="641" y="1427"/>
              <a:ext cx="393" cy="145"/>
            </a:xfrm>
            <a:prstGeom prst="rect">
              <a:avLst/>
            </a:prstGeom>
            <a:noFill/>
            <a:ln w="9525">
              <a:noFill/>
              <a:miter lim="800000"/>
              <a:headEnd/>
              <a:tailEnd/>
            </a:ln>
            <a:effectLst/>
          </p:spPr>
          <p:txBody>
            <a:bodyPr wrap="none">
              <a:spAutoFit/>
            </a:bodyPr>
            <a:lstStyle/>
            <a:p>
              <a:pPr algn="ctr" defTabSz="914400" eaLnBrk="0" hangingPunct="0"/>
              <a:r>
                <a:rPr lang="en-US" sz="900" b="1" dirty="0">
                  <a:solidFill>
                    <a:srgbClr val="000000"/>
                  </a:solidFill>
                  <a:latin typeface="Palatino Linotype" pitchFamily="18" charset="0"/>
                  <a:ea typeface="+mn-ea"/>
                </a:rPr>
                <a:t>2</a:t>
              </a:r>
              <a:r>
                <a:rPr lang="en-US" sz="900" b="1" dirty="0" smtClean="0">
                  <a:solidFill>
                    <a:srgbClr val="000000"/>
                  </a:solidFill>
                  <a:latin typeface="Palatino Linotype" pitchFamily="18" charset="0"/>
                  <a:ea typeface="+mn-ea"/>
                </a:rPr>
                <a:t> </a:t>
              </a:r>
              <a:r>
                <a:rPr lang="en-US" sz="900" b="1" dirty="0">
                  <a:solidFill>
                    <a:srgbClr val="000000"/>
                  </a:solidFill>
                  <a:latin typeface="Palatino Linotype" pitchFamily="18" charset="0"/>
                  <a:ea typeface="+mn-ea"/>
                </a:rPr>
                <a:t>Weeks</a:t>
              </a:r>
            </a:p>
          </p:txBody>
        </p:sp>
        <p:sp>
          <p:nvSpPr>
            <p:cNvPr id="30" name="Rectangle 66"/>
            <p:cNvSpPr>
              <a:spLocks noChangeArrowheads="1"/>
            </p:cNvSpPr>
            <p:nvPr/>
          </p:nvSpPr>
          <p:spPr bwMode="auto">
            <a:xfrm>
              <a:off x="2622" y="1426"/>
              <a:ext cx="498" cy="144"/>
            </a:xfrm>
            <a:prstGeom prst="rect">
              <a:avLst/>
            </a:prstGeom>
            <a:noFill/>
            <a:ln w="9525">
              <a:noFill/>
              <a:miter lim="800000"/>
              <a:headEnd/>
              <a:tailEnd/>
            </a:ln>
            <a:effectLst/>
          </p:spPr>
          <p:txBody>
            <a:bodyPr wrap="none">
              <a:spAutoFit/>
            </a:bodyPr>
            <a:lstStyle/>
            <a:p>
              <a:pPr algn="ctr" defTabSz="914400" eaLnBrk="0" hangingPunct="0"/>
              <a:r>
                <a:rPr lang="en-US" sz="900" b="1" dirty="0">
                  <a:solidFill>
                    <a:srgbClr val="000000"/>
                  </a:solidFill>
                  <a:latin typeface="Palatino Linotype" pitchFamily="18" charset="0"/>
                  <a:ea typeface="+mn-ea"/>
                </a:rPr>
                <a:t>2 – 3 Weeks</a:t>
              </a:r>
            </a:p>
          </p:txBody>
        </p:sp>
        <p:sp>
          <p:nvSpPr>
            <p:cNvPr id="31" name="Rectangle 67"/>
            <p:cNvSpPr>
              <a:spLocks noChangeArrowheads="1"/>
            </p:cNvSpPr>
            <p:nvPr/>
          </p:nvSpPr>
          <p:spPr bwMode="auto">
            <a:xfrm>
              <a:off x="2778" y="1764"/>
              <a:ext cx="116" cy="144"/>
            </a:xfrm>
            <a:prstGeom prst="rect">
              <a:avLst/>
            </a:prstGeom>
            <a:noFill/>
            <a:ln w="9525">
              <a:noFill/>
              <a:miter lim="800000"/>
              <a:headEnd/>
              <a:tailEnd/>
            </a:ln>
            <a:effectLst/>
          </p:spPr>
          <p:txBody>
            <a:bodyPr wrap="none">
              <a:spAutoFit/>
            </a:bodyPr>
            <a:lstStyle/>
            <a:p>
              <a:pPr algn="ctr" defTabSz="914400" eaLnBrk="0" hangingPunct="0"/>
              <a:endParaRPr lang="en-US" sz="900" b="1" dirty="0">
                <a:solidFill>
                  <a:srgbClr val="000000"/>
                </a:solidFill>
                <a:latin typeface="Palatino Linotype" pitchFamily="18" charset="0"/>
                <a:ea typeface="+mn-ea"/>
              </a:endParaRPr>
            </a:p>
          </p:txBody>
        </p:sp>
        <p:sp>
          <p:nvSpPr>
            <p:cNvPr id="32" name="Rectangle 68"/>
            <p:cNvSpPr>
              <a:spLocks noChangeArrowheads="1"/>
            </p:cNvSpPr>
            <p:nvPr/>
          </p:nvSpPr>
          <p:spPr bwMode="auto">
            <a:xfrm>
              <a:off x="3641" y="1426"/>
              <a:ext cx="502" cy="145"/>
            </a:xfrm>
            <a:prstGeom prst="rect">
              <a:avLst/>
            </a:prstGeom>
            <a:noFill/>
            <a:ln w="9525">
              <a:noFill/>
              <a:miter lim="800000"/>
              <a:headEnd/>
              <a:tailEnd/>
            </a:ln>
            <a:effectLst/>
          </p:spPr>
          <p:txBody>
            <a:bodyPr wrap="none">
              <a:spAutoFit/>
            </a:bodyPr>
            <a:lstStyle/>
            <a:p>
              <a:pPr algn="ctr" defTabSz="914400" eaLnBrk="0" hangingPunct="0"/>
              <a:r>
                <a:rPr lang="en-US" sz="900" b="1" dirty="0">
                  <a:solidFill>
                    <a:srgbClr val="000000"/>
                  </a:solidFill>
                  <a:latin typeface="Palatino Linotype" pitchFamily="18" charset="0"/>
                  <a:ea typeface="+mn-ea"/>
                </a:rPr>
                <a:t>3</a:t>
              </a:r>
              <a:r>
                <a:rPr lang="en-US" sz="900" b="1" dirty="0" smtClean="0">
                  <a:solidFill>
                    <a:srgbClr val="000000"/>
                  </a:solidFill>
                  <a:latin typeface="Palatino Linotype" pitchFamily="18" charset="0"/>
                  <a:ea typeface="+mn-ea"/>
                </a:rPr>
                <a:t> </a:t>
              </a:r>
              <a:r>
                <a:rPr lang="en-US" sz="900" b="1" dirty="0">
                  <a:solidFill>
                    <a:srgbClr val="000000"/>
                  </a:solidFill>
                  <a:latin typeface="Palatino Linotype" pitchFamily="18" charset="0"/>
                  <a:ea typeface="+mn-ea"/>
                </a:rPr>
                <a:t>– </a:t>
              </a:r>
              <a:r>
                <a:rPr lang="en-US" sz="900" b="1" dirty="0" smtClean="0">
                  <a:solidFill>
                    <a:srgbClr val="000000"/>
                  </a:solidFill>
                  <a:latin typeface="Palatino Linotype" pitchFamily="18" charset="0"/>
                  <a:ea typeface="+mn-ea"/>
                </a:rPr>
                <a:t>4 </a:t>
              </a:r>
              <a:r>
                <a:rPr lang="en-US" sz="900" b="1" dirty="0">
                  <a:solidFill>
                    <a:srgbClr val="000000"/>
                  </a:solidFill>
                  <a:latin typeface="Palatino Linotype" pitchFamily="18" charset="0"/>
                  <a:ea typeface="+mn-ea"/>
                </a:rPr>
                <a:t>Weeks</a:t>
              </a:r>
            </a:p>
          </p:txBody>
        </p:sp>
        <p:sp>
          <p:nvSpPr>
            <p:cNvPr id="33" name="Rectangle 69"/>
            <p:cNvSpPr>
              <a:spLocks noChangeArrowheads="1"/>
            </p:cNvSpPr>
            <p:nvPr/>
          </p:nvSpPr>
          <p:spPr bwMode="auto">
            <a:xfrm>
              <a:off x="4641" y="1426"/>
              <a:ext cx="538" cy="145"/>
            </a:xfrm>
            <a:prstGeom prst="rect">
              <a:avLst/>
            </a:prstGeom>
            <a:noFill/>
            <a:ln w="9525">
              <a:noFill/>
              <a:miter lim="800000"/>
              <a:headEnd/>
              <a:tailEnd/>
            </a:ln>
            <a:effectLst/>
          </p:spPr>
          <p:txBody>
            <a:bodyPr wrap="none">
              <a:spAutoFit/>
            </a:bodyPr>
            <a:lstStyle/>
            <a:p>
              <a:pPr algn="ctr" defTabSz="914400" eaLnBrk="0" hangingPunct="0"/>
              <a:r>
                <a:rPr lang="en-US" sz="900" b="1" dirty="0" smtClean="0">
                  <a:solidFill>
                    <a:srgbClr val="000000"/>
                  </a:solidFill>
                  <a:latin typeface="Palatino Linotype" pitchFamily="18" charset="0"/>
                  <a:ea typeface="+mn-ea"/>
                </a:rPr>
                <a:t>8 – 15 Weeks</a:t>
              </a:r>
              <a:endParaRPr lang="en-US" sz="900" b="1" dirty="0">
                <a:solidFill>
                  <a:srgbClr val="000000"/>
                </a:solidFill>
                <a:latin typeface="Palatino Linotype" pitchFamily="18" charset="0"/>
                <a:ea typeface="+mn-ea"/>
              </a:endParaRPr>
            </a:p>
          </p:txBody>
        </p:sp>
        <p:sp>
          <p:nvSpPr>
            <p:cNvPr id="34" name="Rectangle 70"/>
            <p:cNvSpPr>
              <a:spLocks noChangeArrowheads="1"/>
            </p:cNvSpPr>
            <p:nvPr/>
          </p:nvSpPr>
          <p:spPr bwMode="auto">
            <a:xfrm>
              <a:off x="1604" y="1426"/>
              <a:ext cx="502" cy="145"/>
            </a:xfrm>
            <a:prstGeom prst="rect">
              <a:avLst/>
            </a:prstGeom>
            <a:noFill/>
            <a:ln w="9525">
              <a:noFill/>
              <a:miter lim="800000"/>
              <a:headEnd/>
              <a:tailEnd/>
            </a:ln>
            <a:effectLst/>
          </p:spPr>
          <p:txBody>
            <a:bodyPr wrap="none">
              <a:spAutoFit/>
            </a:bodyPr>
            <a:lstStyle/>
            <a:p>
              <a:pPr algn="ctr" defTabSz="914400" eaLnBrk="0" hangingPunct="0"/>
              <a:r>
                <a:rPr lang="en-US" sz="900" b="1" dirty="0" smtClean="0">
                  <a:solidFill>
                    <a:srgbClr val="000000"/>
                  </a:solidFill>
                  <a:latin typeface="Palatino Linotype" pitchFamily="18" charset="0"/>
                  <a:ea typeface="+mn-ea"/>
                </a:rPr>
                <a:t>3 </a:t>
              </a:r>
              <a:r>
                <a:rPr lang="en-US" sz="900" b="1" dirty="0">
                  <a:solidFill>
                    <a:srgbClr val="000000"/>
                  </a:solidFill>
                  <a:latin typeface="Palatino Linotype" pitchFamily="18" charset="0"/>
                  <a:ea typeface="+mn-ea"/>
                </a:rPr>
                <a:t>– </a:t>
              </a:r>
              <a:r>
                <a:rPr lang="en-US" sz="900" b="1" dirty="0" smtClean="0">
                  <a:solidFill>
                    <a:srgbClr val="000000"/>
                  </a:solidFill>
                  <a:latin typeface="Palatino Linotype" pitchFamily="18" charset="0"/>
                  <a:ea typeface="+mn-ea"/>
                </a:rPr>
                <a:t>4 </a:t>
              </a:r>
              <a:r>
                <a:rPr lang="en-US" sz="900" b="1" dirty="0">
                  <a:solidFill>
                    <a:srgbClr val="000000"/>
                  </a:solidFill>
                  <a:latin typeface="Palatino Linotype" pitchFamily="18" charset="0"/>
                  <a:ea typeface="+mn-ea"/>
                </a:rPr>
                <a:t>Weeks</a:t>
              </a:r>
            </a:p>
          </p:txBody>
        </p:sp>
      </p:grpSp>
    </p:spTree>
    <p:extLst>
      <p:ext uri="{BB962C8B-B14F-4D97-AF65-F5344CB8AC3E}">
        <p14:creationId xmlns:p14="http://schemas.microsoft.com/office/powerpoint/2010/main" xmlns="" val="405632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6532" name="Rectangle 4"/>
          <p:cNvSpPr>
            <a:spLocks noChangeArrowheads="1"/>
          </p:cNvSpPr>
          <p:nvPr/>
        </p:nvSpPr>
        <p:spPr bwMode="auto">
          <a:xfrm>
            <a:off x="2563368" y="1499171"/>
            <a:ext cx="6337300" cy="669871"/>
          </a:xfrm>
          <a:prstGeom prst="rect">
            <a:avLst/>
          </a:prstGeom>
          <a:noFill/>
          <a:ln w="9525" algn="ctr">
            <a:noFill/>
            <a:miter lim="800000"/>
            <a:headEnd/>
            <a:tailEnd/>
          </a:ln>
          <a:effectLst/>
        </p:spPr>
        <p:txBody>
          <a:bodyPr/>
          <a:lstStyle/>
          <a:p>
            <a:pPr marL="685800" lvl="1" indent="-228600" algn="just" defTabSz="914400" eaLnBrk="0" hangingPunct="0">
              <a:lnSpc>
                <a:spcPct val="110000"/>
              </a:lnSpc>
              <a:spcBef>
                <a:spcPct val="20000"/>
              </a:spcBef>
              <a:spcAft>
                <a:spcPts val="0"/>
              </a:spcAft>
              <a:buClr>
                <a:srgbClr val="000000"/>
              </a:buClr>
              <a:buSzPct val="55000"/>
              <a:buFont typeface="Wingdings" pitchFamily="2" charset="2"/>
              <a:buChar char="n"/>
              <a:tabLst>
                <a:tab pos="685800" algn="l"/>
                <a:tab pos="2292350" algn="l"/>
              </a:tabLst>
            </a:pPr>
            <a:r>
              <a:rPr lang="en-US" sz="1500" dirty="0" smtClean="0">
                <a:solidFill>
                  <a:srgbClr val="000000"/>
                </a:solidFill>
                <a:latin typeface="Palatino Linotype" pitchFamily="18" charset="0"/>
                <a:ea typeface="+mn-ea"/>
              </a:rPr>
              <a:t>Purchase price consideration can come in the form of cash, stock, seller note, earnout or other contingent payment</a:t>
            </a:r>
          </a:p>
          <a:p>
            <a:pPr lvl="1" algn="just" defTabSz="914400" eaLnBrk="0" hangingPunct="0">
              <a:lnSpc>
                <a:spcPct val="110000"/>
              </a:lnSpc>
              <a:spcBef>
                <a:spcPct val="20000"/>
              </a:spcBef>
              <a:spcAft>
                <a:spcPct val="20000"/>
              </a:spcAft>
              <a:buClr>
                <a:srgbClr val="000000"/>
              </a:buClr>
              <a:buSzPct val="55000"/>
              <a:tabLst>
                <a:tab pos="685800" algn="l"/>
                <a:tab pos="2292350" algn="l"/>
              </a:tabLst>
            </a:pPr>
            <a:endParaRPr lang="en-US" sz="1500" dirty="0" smtClean="0">
              <a:solidFill>
                <a:srgbClr val="000000"/>
              </a:solidFill>
              <a:latin typeface="Palatino Linotype" pitchFamily="18" charset="0"/>
              <a:ea typeface="+mn-ea"/>
            </a:endParaRPr>
          </a:p>
        </p:txBody>
      </p:sp>
      <p:sp>
        <p:nvSpPr>
          <p:cNvPr id="4886533" name="Text Box 5"/>
          <p:cNvSpPr txBox="1">
            <a:spLocks noChangeArrowheads="1"/>
          </p:cNvSpPr>
          <p:nvPr/>
        </p:nvSpPr>
        <p:spPr bwMode="auto">
          <a:xfrm>
            <a:off x="3038475" y="1188059"/>
            <a:ext cx="2190750" cy="304800"/>
          </a:xfrm>
          <a:prstGeom prst="rect">
            <a:avLst/>
          </a:prstGeom>
          <a:noFill/>
          <a:ln w="9525">
            <a:noFill/>
            <a:miter lim="800000"/>
            <a:headEnd/>
            <a:tailEnd/>
          </a:ln>
          <a:effectLst/>
        </p:spPr>
        <p:txBody>
          <a:bodyPr>
            <a:spAutoFit/>
          </a:bodyPr>
          <a:lstStyle/>
          <a:p>
            <a:pPr defTabSz="914400" eaLnBrk="0" hangingPunct="0">
              <a:spcBef>
                <a:spcPct val="50000"/>
              </a:spcBef>
            </a:pPr>
            <a:r>
              <a:rPr lang="en-US" sz="1400" b="1" dirty="0" smtClean="0">
                <a:solidFill>
                  <a:srgbClr val="006600"/>
                </a:solidFill>
                <a:latin typeface="Palatino Linotype" pitchFamily="18" charset="0"/>
                <a:ea typeface="+mn-ea"/>
              </a:rPr>
              <a:t>Comments</a:t>
            </a:r>
            <a:endParaRPr lang="en-US" sz="1400" b="1" dirty="0">
              <a:solidFill>
                <a:srgbClr val="006600"/>
              </a:solidFill>
              <a:latin typeface="Palatino Linotype" pitchFamily="18" charset="0"/>
              <a:ea typeface="+mn-ea"/>
            </a:endParaRPr>
          </a:p>
        </p:txBody>
      </p:sp>
      <p:sp>
        <p:nvSpPr>
          <p:cNvPr id="14" name="Text Box 5"/>
          <p:cNvSpPr txBox="1">
            <a:spLocks noChangeArrowheads="1"/>
          </p:cNvSpPr>
          <p:nvPr/>
        </p:nvSpPr>
        <p:spPr bwMode="auto">
          <a:xfrm>
            <a:off x="429768" y="1634051"/>
            <a:ext cx="2082800" cy="40011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Form of Consideration</a:t>
            </a:r>
          </a:p>
        </p:txBody>
      </p:sp>
      <p:sp>
        <p:nvSpPr>
          <p:cNvPr id="16" name="Line 7"/>
          <p:cNvSpPr>
            <a:spLocks noChangeShapeType="1"/>
          </p:cNvSpPr>
          <p:nvPr/>
        </p:nvSpPr>
        <p:spPr bwMode="auto">
          <a:xfrm flipV="1">
            <a:off x="3114675" y="1430720"/>
            <a:ext cx="5760720" cy="9525"/>
          </a:xfrm>
          <a:prstGeom prst="line">
            <a:avLst/>
          </a:prstGeom>
          <a:noFill/>
          <a:ln w="19050">
            <a:solidFill>
              <a:srgbClr val="006600"/>
            </a:solidFill>
            <a:round/>
            <a:headEnd/>
            <a:tailEnd/>
          </a:ln>
          <a:effectLst/>
        </p:spPr>
        <p:txBody>
          <a:bodyPr/>
          <a:lstStyle/>
          <a:p>
            <a:pPr algn="ctr" defTabSz="914400" eaLnBrk="0" hangingPunct="0"/>
            <a:endParaRPr lang="en-US" sz="1600" b="1" dirty="0">
              <a:solidFill>
                <a:srgbClr val="000000"/>
              </a:solidFill>
              <a:latin typeface="Palatino Linotype" pitchFamily="18" charset="0"/>
              <a:ea typeface="+mn-ea"/>
            </a:endParaRPr>
          </a:p>
        </p:txBody>
      </p:sp>
      <p:sp>
        <p:nvSpPr>
          <p:cNvPr id="9" name="Rectangle 4"/>
          <p:cNvSpPr>
            <a:spLocks noChangeArrowheads="1"/>
          </p:cNvSpPr>
          <p:nvPr/>
        </p:nvSpPr>
        <p:spPr bwMode="auto">
          <a:xfrm>
            <a:off x="2590800" y="2945443"/>
            <a:ext cx="6337300" cy="914400"/>
          </a:xfrm>
          <a:prstGeom prst="rect">
            <a:avLst/>
          </a:prstGeom>
          <a:noFill/>
          <a:ln w="9525" algn="ctr">
            <a:noFill/>
            <a:miter lim="800000"/>
            <a:headEnd/>
            <a:tailEnd/>
          </a:ln>
          <a:effectLst/>
        </p:spPr>
        <p:txBody>
          <a:bodyPr/>
          <a:lstStyle/>
          <a:p>
            <a:pPr marL="685800" lvl="1" indent="-228600" algn="just" defTabSz="914400" eaLnBrk="0" hangingPunct="0">
              <a:lnSpc>
                <a:spcPct val="110000"/>
              </a:lnSpc>
              <a:spcBef>
                <a:spcPct val="20000"/>
              </a:spcBef>
              <a:spcAft>
                <a:spcPts val="0"/>
              </a:spcAft>
              <a:buClr>
                <a:srgbClr val="000000"/>
              </a:buClr>
              <a:buSzPct val="55000"/>
              <a:buFont typeface="Wingdings" pitchFamily="2" charset="2"/>
              <a:buChar char="n"/>
              <a:tabLst>
                <a:tab pos="685800" algn="l"/>
                <a:tab pos="2292350" algn="l"/>
              </a:tabLst>
            </a:pPr>
            <a:r>
              <a:rPr lang="en-US" sz="1500" dirty="0" smtClean="0">
                <a:solidFill>
                  <a:srgbClr val="000000"/>
                </a:solidFill>
                <a:latin typeface="Palatino Linotype" pitchFamily="18" charset="0"/>
                <a:ea typeface="+mn-ea"/>
              </a:rPr>
              <a:t>A stock transaction can help to limit post-transaction liabilities and maximize after-tax proceeds – however, buyers will usually pay a premium to purchase assets</a:t>
            </a:r>
          </a:p>
        </p:txBody>
      </p:sp>
      <p:sp>
        <p:nvSpPr>
          <p:cNvPr id="10" name="Text Box 5"/>
          <p:cNvSpPr txBox="1">
            <a:spLocks noChangeArrowheads="1"/>
          </p:cNvSpPr>
          <p:nvPr/>
        </p:nvSpPr>
        <p:spPr bwMode="auto">
          <a:xfrm>
            <a:off x="457200" y="3074992"/>
            <a:ext cx="2082800" cy="40011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Stock vs. Asset</a:t>
            </a:r>
          </a:p>
        </p:txBody>
      </p:sp>
      <p:sp>
        <p:nvSpPr>
          <p:cNvPr id="18" name="Rectangle 4"/>
          <p:cNvSpPr>
            <a:spLocks noChangeArrowheads="1"/>
          </p:cNvSpPr>
          <p:nvPr/>
        </p:nvSpPr>
        <p:spPr bwMode="auto">
          <a:xfrm>
            <a:off x="2590800" y="2216533"/>
            <a:ext cx="6337300" cy="682840"/>
          </a:xfrm>
          <a:prstGeom prst="rect">
            <a:avLst/>
          </a:prstGeom>
          <a:noFill/>
          <a:ln w="9525" algn="ctr">
            <a:noFill/>
            <a:miter lim="800000"/>
            <a:headEnd/>
            <a:tailEnd/>
          </a:ln>
          <a:effectLst/>
        </p:spPr>
        <p:txBody>
          <a:bodyPr/>
          <a:lstStyle/>
          <a:p>
            <a:pPr marL="685800" lvl="1" indent="-228600" algn="just" defTabSz="914400" eaLnBrk="0" hangingPunct="0">
              <a:lnSpc>
                <a:spcPct val="110000"/>
              </a:lnSpc>
              <a:spcBef>
                <a:spcPct val="20000"/>
              </a:spcBef>
              <a:spcAft>
                <a:spcPts val="0"/>
              </a:spcAft>
              <a:buClr>
                <a:srgbClr val="000000"/>
              </a:buClr>
              <a:buSzPct val="55000"/>
              <a:buFont typeface="Wingdings" pitchFamily="2" charset="2"/>
              <a:buChar char="n"/>
              <a:tabLst>
                <a:tab pos="685800" algn="l"/>
                <a:tab pos="2292350" algn="l"/>
              </a:tabLst>
            </a:pPr>
            <a:r>
              <a:rPr lang="en-US" sz="1500" dirty="0" smtClean="0">
                <a:solidFill>
                  <a:srgbClr val="000000"/>
                </a:solidFill>
                <a:latin typeface="Palatino Linotype" pitchFamily="18" charset="0"/>
                <a:ea typeface="+mn-ea"/>
              </a:rPr>
              <a:t>A high debt level post-transaction is relevant for shareholders that “roll” a portion of their proceeds</a:t>
            </a:r>
          </a:p>
          <a:p>
            <a:pPr marL="685800" lvl="1" indent="-228600" algn="just" defTabSz="914400" eaLnBrk="0" hangingPunct="0">
              <a:lnSpc>
                <a:spcPct val="110000"/>
              </a:lnSpc>
              <a:spcBef>
                <a:spcPct val="20000"/>
              </a:spcBef>
              <a:spcAft>
                <a:spcPct val="20000"/>
              </a:spcAft>
              <a:buClr>
                <a:srgbClr val="000000"/>
              </a:buClr>
              <a:buSzPct val="55000"/>
              <a:buFont typeface="Wingdings" pitchFamily="2" charset="2"/>
              <a:buChar char="n"/>
              <a:tabLst>
                <a:tab pos="685800" algn="l"/>
                <a:tab pos="2292350" algn="l"/>
              </a:tabLst>
            </a:pPr>
            <a:endParaRPr lang="en-US" sz="1500" dirty="0" smtClean="0">
              <a:solidFill>
                <a:srgbClr val="000000"/>
              </a:solidFill>
              <a:latin typeface="Palatino Linotype" pitchFamily="18" charset="0"/>
              <a:ea typeface="+mn-ea"/>
            </a:endParaRPr>
          </a:p>
        </p:txBody>
      </p:sp>
      <p:sp>
        <p:nvSpPr>
          <p:cNvPr id="21" name="Text Box 5"/>
          <p:cNvSpPr txBox="1">
            <a:spLocks noChangeArrowheads="1"/>
          </p:cNvSpPr>
          <p:nvPr/>
        </p:nvSpPr>
        <p:spPr bwMode="auto">
          <a:xfrm>
            <a:off x="429768" y="2357898"/>
            <a:ext cx="2082800" cy="40011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Use of Leverage</a:t>
            </a:r>
          </a:p>
        </p:txBody>
      </p:sp>
      <p:sp>
        <p:nvSpPr>
          <p:cNvPr id="23" name="Rectangle 3"/>
          <p:cNvSpPr>
            <a:spLocks noChangeArrowheads="1"/>
          </p:cNvSpPr>
          <p:nvPr/>
        </p:nvSpPr>
        <p:spPr bwMode="auto">
          <a:xfrm>
            <a:off x="134349" y="817115"/>
            <a:ext cx="8807769" cy="466641"/>
          </a:xfrm>
          <a:prstGeom prst="rect">
            <a:avLst/>
          </a:prstGeom>
          <a:noFill/>
          <a:ln w="9525" algn="ctr">
            <a:noFill/>
            <a:miter lim="800000"/>
            <a:headEnd/>
            <a:tailEnd/>
          </a:ln>
          <a:effectLst/>
        </p:spPr>
        <p:txBody>
          <a:bodyPr/>
          <a:lstStyle/>
          <a:p>
            <a:pPr marL="225425" indent="-225425" algn="just" defTabSz="914400" eaLnBrk="0" hangingPunct="0">
              <a:spcBef>
                <a:spcPct val="20000"/>
              </a:spcBef>
              <a:spcAft>
                <a:spcPct val="20000"/>
              </a:spcAft>
              <a:buClr>
                <a:srgbClr val="000000"/>
              </a:buClr>
              <a:buSzPct val="100000"/>
              <a:buFont typeface="Wingdings" pitchFamily="2" charset="2"/>
              <a:buChar char="§"/>
              <a:tabLst>
                <a:tab pos="685800" algn="l"/>
                <a:tab pos="2292350" algn="l"/>
              </a:tabLst>
            </a:pPr>
            <a:r>
              <a:rPr lang="en-US" b="1" i="1" dirty="0" smtClean="0">
                <a:solidFill>
                  <a:srgbClr val="000000"/>
                </a:solidFill>
                <a:latin typeface="Palatino Linotype" pitchFamily="18" charset="0"/>
                <a:ea typeface="+mn-ea"/>
              </a:rPr>
              <a:t>“You name the price, I’ll name the terms” </a:t>
            </a:r>
            <a:r>
              <a:rPr lang="en-US" dirty="0" smtClean="0">
                <a:solidFill>
                  <a:srgbClr val="000000"/>
                </a:solidFill>
                <a:latin typeface="Palatino Linotype" pitchFamily="18" charset="0"/>
                <a:ea typeface="+mn-ea"/>
              </a:rPr>
              <a:t>– important factors other than price</a:t>
            </a:r>
          </a:p>
        </p:txBody>
      </p:sp>
      <p:sp>
        <p:nvSpPr>
          <p:cNvPr id="15" name="Text Box 3"/>
          <p:cNvSpPr txBox="1">
            <a:spLocks noChangeArrowheads="1"/>
          </p:cNvSpPr>
          <p:nvPr/>
        </p:nvSpPr>
        <p:spPr bwMode="auto">
          <a:xfrm>
            <a:off x="155229" y="358861"/>
            <a:ext cx="6991350"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smtClean="0">
                <a:solidFill>
                  <a:srgbClr val="000000"/>
                </a:solidFill>
                <a:latin typeface="Palatino Linotype" pitchFamily="18" charset="0"/>
                <a:ea typeface="+mn-ea"/>
              </a:rPr>
              <a:t>Valuation – Other Considerations</a:t>
            </a:r>
            <a:endParaRPr lang="en-US" b="1" dirty="0">
              <a:solidFill>
                <a:srgbClr val="FF0000"/>
              </a:solidFill>
              <a:latin typeface="Palatino Linotype" pitchFamily="18" charset="0"/>
              <a:ea typeface="+mn-ea"/>
            </a:endParaRPr>
          </a:p>
        </p:txBody>
      </p:sp>
      <p:sp>
        <p:nvSpPr>
          <p:cNvPr id="17" name="Slide Number Placeholder 3"/>
          <p:cNvSpPr>
            <a:spLocks noGrp="1"/>
          </p:cNvSpPr>
          <p:nvPr>
            <p:ph type="sldNum" sz="quarter" idx="10"/>
          </p:nvPr>
        </p:nvSpPr>
        <p:spPr>
          <a:xfrm>
            <a:off x="6745288" y="6391275"/>
            <a:ext cx="2133600" cy="303213"/>
          </a:xfrm>
        </p:spPr>
        <p:txBody>
          <a:bodyPr/>
          <a:lstStyle/>
          <a:p>
            <a:r>
              <a:rPr lang="en-US" dirty="0">
                <a:solidFill>
                  <a:srgbClr val="000000"/>
                </a:solidFill>
              </a:rPr>
              <a:t>7</a:t>
            </a:r>
          </a:p>
        </p:txBody>
      </p:sp>
      <p:sp>
        <p:nvSpPr>
          <p:cNvPr id="20" name="Rectangle 4"/>
          <p:cNvSpPr>
            <a:spLocks noChangeArrowheads="1"/>
          </p:cNvSpPr>
          <p:nvPr/>
        </p:nvSpPr>
        <p:spPr bwMode="auto">
          <a:xfrm>
            <a:off x="2590800" y="5659219"/>
            <a:ext cx="6337300" cy="1005927"/>
          </a:xfrm>
          <a:prstGeom prst="rect">
            <a:avLst/>
          </a:prstGeom>
          <a:noFill/>
          <a:ln w="9525" algn="ctr">
            <a:noFill/>
            <a:miter lim="800000"/>
            <a:headEnd/>
            <a:tailEnd/>
          </a:ln>
          <a:effectLst/>
        </p:spPr>
        <p:txBody>
          <a:bodyPr/>
          <a:lstStyle/>
          <a:p>
            <a:pPr marL="685800" lvl="1" indent="-228600" algn="just" defTabSz="914400" eaLnBrk="0" hangingPunct="0">
              <a:lnSpc>
                <a:spcPct val="110000"/>
              </a:lnSpc>
              <a:spcBef>
                <a:spcPct val="20000"/>
              </a:spcBef>
              <a:spcAft>
                <a:spcPts val="0"/>
              </a:spcAft>
              <a:buClr>
                <a:srgbClr val="000000"/>
              </a:buClr>
              <a:buSzPct val="55000"/>
              <a:buFont typeface="Wingdings" pitchFamily="2" charset="2"/>
              <a:buChar char="n"/>
              <a:tabLst>
                <a:tab pos="685800" algn="l"/>
                <a:tab pos="2292350" algn="l"/>
              </a:tabLst>
            </a:pPr>
            <a:r>
              <a:rPr lang="en-US" sz="1500" dirty="0" smtClean="0">
                <a:solidFill>
                  <a:srgbClr val="000000"/>
                </a:solidFill>
                <a:latin typeface="Palatino Linotype" pitchFamily="18" charset="0"/>
                <a:ea typeface="+mn-ea"/>
              </a:rPr>
              <a:t>A portion of the purchase price will typically be kept in escrow for 12-18 months, providing readily available funds to “back stop” the indemnification</a:t>
            </a:r>
          </a:p>
        </p:txBody>
      </p:sp>
      <p:sp>
        <p:nvSpPr>
          <p:cNvPr id="22" name="Text Box 5"/>
          <p:cNvSpPr txBox="1">
            <a:spLocks noChangeArrowheads="1"/>
          </p:cNvSpPr>
          <p:nvPr/>
        </p:nvSpPr>
        <p:spPr bwMode="auto">
          <a:xfrm>
            <a:off x="457200" y="5797107"/>
            <a:ext cx="2082800" cy="40011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Escrow</a:t>
            </a:r>
          </a:p>
        </p:txBody>
      </p:sp>
      <p:sp>
        <p:nvSpPr>
          <p:cNvPr id="26" name="Rectangle 4"/>
          <p:cNvSpPr>
            <a:spLocks noChangeArrowheads="1"/>
          </p:cNvSpPr>
          <p:nvPr/>
        </p:nvSpPr>
        <p:spPr bwMode="auto">
          <a:xfrm>
            <a:off x="2590800" y="4758633"/>
            <a:ext cx="6337300" cy="682840"/>
          </a:xfrm>
          <a:prstGeom prst="rect">
            <a:avLst/>
          </a:prstGeom>
          <a:noFill/>
          <a:ln w="9525" algn="ctr">
            <a:noFill/>
            <a:miter lim="800000"/>
            <a:headEnd/>
            <a:tailEnd/>
          </a:ln>
          <a:effectLst/>
        </p:spPr>
        <p:txBody>
          <a:bodyPr/>
          <a:lstStyle/>
          <a:p>
            <a:pPr marL="685800" lvl="1" indent="-228600" algn="just" defTabSz="914400" eaLnBrk="0" hangingPunct="0">
              <a:lnSpc>
                <a:spcPct val="110000"/>
              </a:lnSpc>
              <a:spcBef>
                <a:spcPct val="20000"/>
              </a:spcBef>
              <a:spcAft>
                <a:spcPts val="0"/>
              </a:spcAft>
              <a:buClr>
                <a:srgbClr val="000000"/>
              </a:buClr>
              <a:buSzPct val="55000"/>
              <a:buFont typeface="Wingdings" pitchFamily="2" charset="2"/>
              <a:buChar char="n"/>
              <a:tabLst>
                <a:tab pos="685800" algn="l"/>
                <a:tab pos="2292350" algn="l"/>
              </a:tabLst>
            </a:pPr>
            <a:r>
              <a:rPr lang="en-US" sz="1500" dirty="0" smtClean="0">
                <a:solidFill>
                  <a:srgbClr val="000000"/>
                </a:solidFill>
                <a:latin typeface="Palatino Linotype" pitchFamily="18" charset="0"/>
                <a:ea typeface="+mn-ea"/>
              </a:rPr>
              <a:t>The shareholders will have to make certain representations and warranties to the purchaser; to the extent that there are breaches, the buyer will seek damages subject to certain thresholds</a:t>
            </a:r>
          </a:p>
        </p:txBody>
      </p:sp>
      <p:sp>
        <p:nvSpPr>
          <p:cNvPr id="27" name="Text Box 5"/>
          <p:cNvSpPr txBox="1">
            <a:spLocks noChangeArrowheads="1"/>
          </p:cNvSpPr>
          <p:nvPr/>
        </p:nvSpPr>
        <p:spPr bwMode="auto">
          <a:xfrm>
            <a:off x="457200" y="4885887"/>
            <a:ext cx="2082800" cy="40011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Indemnification Terms</a:t>
            </a:r>
          </a:p>
        </p:txBody>
      </p:sp>
      <p:sp>
        <p:nvSpPr>
          <p:cNvPr id="30" name="Rectangle 4"/>
          <p:cNvSpPr>
            <a:spLocks noChangeArrowheads="1"/>
          </p:cNvSpPr>
          <p:nvPr/>
        </p:nvSpPr>
        <p:spPr bwMode="auto">
          <a:xfrm>
            <a:off x="2578100" y="3912906"/>
            <a:ext cx="6337300" cy="914400"/>
          </a:xfrm>
          <a:prstGeom prst="rect">
            <a:avLst/>
          </a:prstGeom>
          <a:noFill/>
          <a:ln w="9525" algn="ctr">
            <a:noFill/>
            <a:miter lim="800000"/>
            <a:headEnd/>
            <a:tailEnd/>
          </a:ln>
          <a:effectLst/>
        </p:spPr>
        <p:txBody>
          <a:bodyPr/>
          <a:lstStyle/>
          <a:p>
            <a:pPr marL="685800" lvl="1" indent="-228600" algn="just" defTabSz="914400" eaLnBrk="0" hangingPunct="0">
              <a:lnSpc>
                <a:spcPct val="110000"/>
              </a:lnSpc>
              <a:spcBef>
                <a:spcPct val="20000"/>
              </a:spcBef>
              <a:spcAft>
                <a:spcPts val="0"/>
              </a:spcAft>
              <a:buClr>
                <a:srgbClr val="000000"/>
              </a:buClr>
              <a:buSzPct val="55000"/>
              <a:buFont typeface="Wingdings" pitchFamily="2" charset="2"/>
              <a:buChar char="n"/>
              <a:tabLst>
                <a:tab pos="685800" algn="l"/>
                <a:tab pos="2292350" algn="l"/>
              </a:tabLst>
            </a:pPr>
            <a:r>
              <a:rPr lang="en-US" sz="1500" dirty="0" smtClean="0">
                <a:solidFill>
                  <a:srgbClr val="000000"/>
                </a:solidFill>
                <a:latin typeface="Palatino Linotype" pitchFamily="18" charset="0"/>
                <a:ea typeface="+mn-ea"/>
              </a:rPr>
              <a:t>5 years is the average – buyers will have different non-compete requirements, as well as different expectations of management</a:t>
            </a:r>
          </a:p>
        </p:txBody>
      </p:sp>
      <p:sp>
        <p:nvSpPr>
          <p:cNvPr id="31" name="Text Box 5"/>
          <p:cNvSpPr txBox="1">
            <a:spLocks noChangeArrowheads="1"/>
          </p:cNvSpPr>
          <p:nvPr/>
        </p:nvSpPr>
        <p:spPr bwMode="auto">
          <a:xfrm>
            <a:off x="444500" y="4053088"/>
            <a:ext cx="2082800" cy="400110"/>
          </a:xfrm>
          <a:prstGeom prst="rect">
            <a:avLst/>
          </a:prstGeom>
          <a:solidFill>
            <a:srgbClr val="006600"/>
          </a:solidFill>
          <a:ln w="9525">
            <a:noFill/>
            <a:miter lim="800000"/>
            <a:headEnd/>
            <a:tailEnd/>
          </a:ln>
          <a:effectLst/>
        </p:spPr>
        <p:txBody>
          <a:bodyPr tIns="91440" bIns="91440" anchor="ctr" anchorCtr="0">
            <a:spAutoFit/>
          </a:bodyPr>
          <a:lstStyle/>
          <a:p>
            <a:pPr algn="ctr" defTabSz="914400" eaLnBrk="0" hangingPunct="0">
              <a:spcBef>
                <a:spcPct val="50000"/>
              </a:spcBef>
            </a:pPr>
            <a:r>
              <a:rPr lang="en-US" sz="1400" b="1" dirty="0" smtClean="0">
                <a:solidFill>
                  <a:srgbClr val="FFFFFF"/>
                </a:solidFill>
                <a:latin typeface="Palatino Linotype" pitchFamily="18" charset="0"/>
                <a:ea typeface="+mn-ea"/>
              </a:rPr>
              <a:t>Non-Competes</a:t>
            </a:r>
          </a:p>
        </p:txBody>
      </p:sp>
    </p:spTree>
    <p:extLst>
      <p:ext uri="{BB962C8B-B14F-4D97-AF65-F5344CB8AC3E}">
        <p14:creationId xmlns:p14="http://schemas.microsoft.com/office/powerpoint/2010/main" xmlns="" val="42424453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15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313" y="3829583"/>
            <a:ext cx="4775761" cy="2324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Slide Number Placeholder 5"/>
          <p:cNvSpPr>
            <a:spLocks noGrp="1"/>
          </p:cNvSpPr>
          <p:nvPr>
            <p:ph type="sldNum" sz="quarter" idx="10"/>
          </p:nvPr>
        </p:nvSpPr>
        <p:spPr/>
        <p:txBody>
          <a:bodyPr/>
          <a:lstStyle/>
          <a:p>
            <a:r>
              <a:rPr lang="en-US" dirty="0">
                <a:solidFill>
                  <a:srgbClr val="000000"/>
                </a:solidFill>
              </a:rPr>
              <a:t>8</a:t>
            </a:r>
          </a:p>
        </p:txBody>
      </p:sp>
      <p:sp>
        <p:nvSpPr>
          <p:cNvPr id="33" name="Text Box 3"/>
          <p:cNvSpPr txBox="1">
            <a:spLocks noChangeArrowheads="1"/>
          </p:cNvSpPr>
          <p:nvPr/>
        </p:nvSpPr>
        <p:spPr bwMode="auto">
          <a:xfrm>
            <a:off x="152054" y="355609"/>
            <a:ext cx="7735887"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a:solidFill>
                  <a:srgbClr val="000000"/>
                </a:solidFill>
                <a:latin typeface="Palatino Linotype" pitchFamily="18" charset="0"/>
                <a:ea typeface="+mn-ea"/>
              </a:rPr>
              <a:t>M&amp;A / Capital Markets Outlook</a:t>
            </a:r>
          </a:p>
        </p:txBody>
      </p:sp>
      <p:sp>
        <p:nvSpPr>
          <p:cNvPr id="5" name="Rectangle 4"/>
          <p:cNvSpPr>
            <a:spLocks noChangeArrowheads="1"/>
          </p:cNvSpPr>
          <p:nvPr/>
        </p:nvSpPr>
        <p:spPr bwMode="auto">
          <a:xfrm>
            <a:off x="5184775" y="830263"/>
            <a:ext cx="3678237" cy="3518453"/>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a:solidFill>
                  <a:srgbClr val="000000"/>
                </a:solidFill>
              </a:rPr>
              <a:t>More than twice as many companies were sold in 2011 versus </a:t>
            </a:r>
            <a:r>
              <a:rPr lang="en-US" sz="1600" b="0" dirty="0" smtClean="0">
                <a:solidFill>
                  <a:srgbClr val="000000"/>
                </a:solidFill>
              </a:rPr>
              <a:t>2009, and activity now exceeds the prior record levels achieved in 2007</a:t>
            </a: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a:solidFill>
                  <a:srgbClr val="000000"/>
                </a:solidFill>
              </a:rPr>
              <a:t>Private equity firms became too busy to evaluate new investment opportunities during 2007 </a:t>
            </a:r>
            <a:r>
              <a:rPr lang="en-US" sz="1600" b="0" dirty="0" smtClean="0">
                <a:solidFill>
                  <a:srgbClr val="000000"/>
                </a:solidFill>
              </a:rPr>
              <a:t>and the </a:t>
            </a:r>
            <a:r>
              <a:rPr lang="en-US" sz="1600" b="0" dirty="0">
                <a:solidFill>
                  <a:srgbClr val="000000"/>
                </a:solidFill>
              </a:rPr>
              <a:t>same dynamic may occur during the second half of 2012 </a:t>
            </a:r>
            <a:endParaRPr lang="en-US" sz="1600" b="0" dirty="0" smtClean="0">
              <a:solidFill>
                <a:srgbClr val="000000"/>
              </a:solidFill>
            </a:endParaRPr>
          </a:p>
        </p:txBody>
      </p:sp>
      <p:sp>
        <p:nvSpPr>
          <p:cNvPr id="6" name="Rectangle 5"/>
          <p:cNvSpPr>
            <a:spLocks noChangeArrowheads="1"/>
          </p:cNvSpPr>
          <p:nvPr/>
        </p:nvSpPr>
        <p:spPr bwMode="auto">
          <a:xfrm>
            <a:off x="139700" y="830263"/>
            <a:ext cx="4965700" cy="32067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algn="ctr" defTabSz="914400" eaLnBrk="0" hangingPunct="0">
              <a:spcBef>
                <a:spcPct val="10000"/>
              </a:spcBef>
              <a:spcAft>
                <a:spcPct val="10000"/>
              </a:spcAft>
              <a:buClr>
                <a:srgbClr val="000000"/>
              </a:buClr>
              <a:buSzPct val="55000"/>
              <a:tabLst>
                <a:tab pos="2292350" algn="l"/>
              </a:tabLst>
            </a:pPr>
            <a:r>
              <a:rPr lang="en-US" sz="1400" u="sng" dirty="0">
                <a:solidFill>
                  <a:srgbClr val="000000"/>
                </a:solidFill>
              </a:rPr>
              <a:t>Middle Market M&amp;A Transaction Activity</a:t>
            </a:r>
          </a:p>
          <a:p>
            <a:pPr algn="ctr" defTabSz="914400" eaLnBrk="0" hangingPunct="0">
              <a:spcBef>
                <a:spcPct val="10000"/>
              </a:spcBef>
              <a:spcAft>
                <a:spcPct val="10000"/>
              </a:spcAft>
              <a:buClr>
                <a:srgbClr val="000000"/>
              </a:buClr>
              <a:buSzPct val="55000"/>
              <a:tabLst>
                <a:tab pos="2292350" algn="l"/>
              </a:tabLst>
            </a:pPr>
            <a:r>
              <a:rPr lang="en-US" sz="1000" b="0" i="1" dirty="0">
                <a:solidFill>
                  <a:srgbClr val="000000"/>
                </a:solidFill>
              </a:rPr>
              <a:t>($ in Billions)</a:t>
            </a:r>
            <a:endParaRPr lang="en-US" sz="1000" dirty="0">
              <a:solidFill>
                <a:srgbClr val="000000"/>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645" y="1179513"/>
            <a:ext cx="4929811" cy="2325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a:spLocks noChangeArrowheads="1"/>
          </p:cNvSpPr>
          <p:nvPr/>
        </p:nvSpPr>
        <p:spPr bwMode="auto">
          <a:xfrm>
            <a:off x="5190653" y="3794125"/>
            <a:ext cx="3678237" cy="1774825"/>
          </a:xfrm>
          <a:prstGeom prst="rect">
            <a:avLst/>
          </a:prstGeom>
          <a:noFill/>
          <a:ln w="9525" algn="ctr">
            <a:noFill/>
            <a:miter lim="800000"/>
            <a:headEnd/>
            <a:tailEnd/>
          </a:ln>
        </p:spPr>
        <p:txBody>
          <a:bodyPr/>
          <a:lstStyle>
            <a:defPPr>
              <a:defRPr lang="en-US"/>
            </a:defPPr>
            <a:lvl1pPr algn="ctr" rtl="0" eaLnBrk="0" fontAlgn="base" hangingPunct="0">
              <a:spcBef>
                <a:spcPct val="0"/>
              </a:spcBef>
              <a:spcAft>
                <a:spcPct val="0"/>
              </a:spcAft>
              <a:defRPr sz="900" b="1" kern="1200">
                <a:solidFill>
                  <a:schemeClr val="tx1"/>
                </a:solidFill>
                <a:latin typeface="Palatino Linotype" pitchFamily="18" charset="0"/>
                <a:ea typeface="+mn-ea"/>
                <a:cs typeface="+mn-cs"/>
              </a:defRPr>
            </a:lvl1pPr>
            <a:lvl2pPr marL="457200" algn="ctr" rtl="0" eaLnBrk="0" fontAlgn="base" hangingPunct="0">
              <a:spcBef>
                <a:spcPct val="0"/>
              </a:spcBef>
              <a:spcAft>
                <a:spcPct val="0"/>
              </a:spcAft>
              <a:defRPr sz="900" b="1" kern="1200">
                <a:solidFill>
                  <a:schemeClr val="tx1"/>
                </a:solidFill>
                <a:latin typeface="Palatino Linotype" pitchFamily="18" charset="0"/>
                <a:ea typeface="+mn-ea"/>
                <a:cs typeface="+mn-cs"/>
              </a:defRPr>
            </a:lvl2pPr>
            <a:lvl3pPr marL="914400" algn="ctr" rtl="0" eaLnBrk="0" fontAlgn="base" hangingPunct="0">
              <a:spcBef>
                <a:spcPct val="0"/>
              </a:spcBef>
              <a:spcAft>
                <a:spcPct val="0"/>
              </a:spcAft>
              <a:defRPr sz="900" b="1" kern="1200">
                <a:solidFill>
                  <a:schemeClr val="tx1"/>
                </a:solidFill>
                <a:latin typeface="Palatino Linotype" pitchFamily="18" charset="0"/>
                <a:ea typeface="+mn-ea"/>
                <a:cs typeface="+mn-cs"/>
              </a:defRPr>
            </a:lvl3pPr>
            <a:lvl4pPr marL="1371600" algn="ctr" rtl="0" eaLnBrk="0" fontAlgn="base" hangingPunct="0">
              <a:spcBef>
                <a:spcPct val="0"/>
              </a:spcBef>
              <a:spcAft>
                <a:spcPct val="0"/>
              </a:spcAft>
              <a:defRPr sz="900" b="1" kern="1200">
                <a:solidFill>
                  <a:schemeClr val="tx1"/>
                </a:solidFill>
                <a:latin typeface="Palatino Linotype" pitchFamily="18" charset="0"/>
                <a:ea typeface="+mn-ea"/>
                <a:cs typeface="+mn-cs"/>
              </a:defRPr>
            </a:lvl4pPr>
            <a:lvl5pPr marL="1828800" algn="ctr" rtl="0" eaLnBrk="0" fontAlgn="base" hangingPunct="0">
              <a:spcBef>
                <a:spcPct val="0"/>
              </a:spcBef>
              <a:spcAft>
                <a:spcPct val="0"/>
              </a:spcAft>
              <a:defRPr sz="900" b="1" kern="1200">
                <a:solidFill>
                  <a:schemeClr val="tx1"/>
                </a:solidFill>
                <a:latin typeface="Palatino Linotype" pitchFamily="18" charset="0"/>
                <a:ea typeface="+mn-ea"/>
                <a:cs typeface="+mn-cs"/>
              </a:defRPr>
            </a:lvl5pPr>
            <a:lvl6pPr marL="2286000" algn="l" defTabSz="914400" rtl="0" eaLnBrk="1" latinLnBrk="0" hangingPunct="1">
              <a:defRPr sz="900" b="1" kern="1200">
                <a:solidFill>
                  <a:schemeClr val="tx1"/>
                </a:solidFill>
                <a:latin typeface="Palatino Linotype" pitchFamily="18" charset="0"/>
                <a:ea typeface="+mn-ea"/>
                <a:cs typeface="+mn-cs"/>
              </a:defRPr>
            </a:lvl6pPr>
            <a:lvl7pPr marL="2743200" algn="l" defTabSz="914400" rtl="0" eaLnBrk="1" latinLnBrk="0" hangingPunct="1">
              <a:defRPr sz="900" b="1" kern="1200">
                <a:solidFill>
                  <a:schemeClr val="tx1"/>
                </a:solidFill>
                <a:latin typeface="Palatino Linotype" pitchFamily="18" charset="0"/>
                <a:ea typeface="+mn-ea"/>
                <a:cs typeface="+mn-cs"/>
              </a:defRPr>
            </a:lvl7pPr>
            <a:lvl8pPr marL="3200400" algn="l" defTabSz="914400" rtl="0" eaLnBrk="1" latinLnBrk="0" hangingPunct="1">
              <a:defRPr sz="900" b="1" kern="1200">
                <a:solidFill>
                  <a:schemeClr val="tx1"/>
                </a:solidFill>
                <a:latin typeface="Palatino Linotype" pitchFamily="18" charset="0"/>
                <a:ea typeface="+mn-ea"/>
                <a:cs typeface="+mn-cs"/>
              </a:defRPr>
            </a:lvl8pPr>
            <a:lvl9pPr marL="3657600" algn="l" defTabSz="914400" rtl="0" eaLnBrk="1" latinLnBrk="0" hangingPunct="1">
              <a:defRPr sz="900" b="1" kern="1200">
                <a:solidFill>
                  <a:schemeClr val="tx1"/>
                </a:solidFill>
                <a:latin typeface="Palatino Linotype" pitchFamily="18" charset="0"/>
                <a:ea typeface="+mn-ea"/>
                <a:cs typeface="+mn-cs"/>
              </a:defRPr>
            </a:lvl9pPr>
          </a:lstStyle>
          <a:p>
            <a:pPr marL="457200" indent="-228600" algn="just" defTabSz="91440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Valuation is dependent upon the company, its industry, management and growth prospects</a:t>
            </a:r>
          </a:p>
          <a:p>
            <a:pPr marL="457200" indent="-228600" algn="just" defTabSz="91440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Multiples have increased substantially, particularly for larger deals, since 2009</a:t>
            </a:r>
          </a:p>
        </p:txBody>
      </p:sp>
      <p:sp>
        <p:nvSpPr>
          <p:cNvPr id="9" name="Rectangle 8"/>
          <p:cNvSpPr>
            <a:spLocks noChangeArrowheads="1"/>
          </p:cNvSpPr>
          <p:nvPr/>
        </p:nvSpPr>
        <p:spPr bwMode="auto">
          <a:xfrm>
            <a:off x="210344" y="3641725"/>
            <a:ext cx="4965700" cy="320675"/>
          </a:xfrm>
          <a:prstGeom prst="rect">
            <a:avLst/>
          </a:prstGeom>
          <a:noFill/>
          <a:ln w="9525" algn="ctr">
            <a:noFill/>
            <a:miter lim="800000"/>
            <a:headEnd/>
            <a:tailEnd/>
          </a:ln>
        </p:spPr>
        <p:txBody>
          <a:bodyPr/>
          <a:lstStyle>
            <a:defPPr>
              <a:defRPr lang="en-US"/>
            </a:defPPr>
            <a:lvl1pPr algn="ctr" rtl="0" eaLnBrk="0" fontAlgn="base" hangingPunct="0">
              <a:spcBef>
                <a:spcPct val="0"/>
              </a:spcBef>
              <a:spcAft>
                <a:spcPct val="0"/>
              </a:spcAft>
              <a:defRPr sz="900" b="1" kern="1200">
                <a:solidFill>
                  <a:schemeClr val="tx1"/>
                </a:solidFill>
                <a:latin typeface="Palatino Linotype" pitchFamily="18" charset="0"/>
                <a:ea typeface="+mn-ea"/>
                <a:cs typeface="+mn-cs"/>
              </a:defRPr>
            </a:lvl1pPr>
            <a:lvl2pPr marL="457200" algn="ctr" rtl="0" eaLnBrk="0" fontAlgn="base" hangingPunct="0">
              <a:spcBef>
                <a:spcPct val="0"/>
              </a:spcBef>
              <a:spcAft>
                <a:spcPct val="0"/>
              </a:spcAft>
              <a:defRPr sz="900" b="1" kern="1200">
                <a:solidFill>
                  <a:schemeClr val="tx1"/>
                </a:solidFill>
                <a:latin typeface="Palatino Linotype" pitchFamily="18" charset="0"/>
                <a:ea typeface="+mn-ea"/>
                <a:cs typeface="+mn-cs"/>
              </a:defRPr>
            </a:lvl2pPr>
            <a:lvl3pPr marL="914400" algn="ctr" rtl="0" eaLnBrk="0" fontAlgn="base" hangingPunct="0">
              <a:spcBef>
                <a:spcPct val="0"/>
              </a:spcBef>
              <a:spcAft>
                <a:spcPct val="0"/>
              </a:spcAft>
              <a:defRPr sz="900" b="1" kern="1200">
                <a:solidFill>
                  <a:schemeClr val="tx1"/>
                </a:solidFill>
                <a:latin typeface="Palatino Linotype" pitchFamily="18" charset="0"/>
                <a:ea typeface="+mn-ea"/>
                <a:cs typeface="+mn-cs"/>
              </a:defRPr>
            </a:lvl3pPr>
            <a:lvl4pPr marL="1371600" algn="ctr" rtl="0" eaLnBrk="0" fontAlgn="base" hangingPunct="0">
              <a:spcBef>
                <a:spcPct val="0"/>
              </a:spcBef>
              <a:spcAft>
                <a:spcPct val="0"/>
              </a:spcAft>
              <a:defRPr sz="900" b="1" kern="1200">
                <a:solidFill>
                  <a:schemeClr val="tx1"/>
                </a:solidFill>
                <a:latin typeface="Palatino Linotype" pitchFamily="18" charset="0"/>
                <a:ea typeface="+mn-ea"/>
                <a:cs typeface="+mn-cs"/>
              </a:defRPr>
            </a:lvl4pPr>
            <a:lvl5pPr marL="1828800" algn="ctr" rtl="0" eaLnBrk="0" fontAlgn="base" hangingPunct="0">
              <a:spcBef>
                <a:spcPct val="0"/>
              </a:spcBef>
              <a:spcAft>
                <a:spcPct val="0"/>
              </a:spcAft>
              <a:defRPr sz="900" b="1" kern="1200">
                <a:solidFill>
                  <a:schemeClr val="tx1"/>
                </a:solidFill>
                <a:latin typeface="Palatino Linotype" pitchFamily="18" charset="0"/>
                <a:ea typeface="+mn-ea"/>
                <a:cs typeface="+mn-cs"/>
              </a:defRPr>
            </a:lvl5pPr>
            <a:lvl6pPr marL="2286000" algn="l" defTabSz="914400" rtl="0" eaLnBrk="1" latinLnBrk="0" hangingPunct="1">
              <a:defRPr sz="900" b="1" kern="1200">
                <a:solidFill>
                  <a:schemeClr val="tx1"/>
                </a:solidFill>
                <a:latin typeface="Palatino Linotype" pitchFamily="18" charset="0"/>
                <a:ea typeface="+mn-ea"/>
                <a:cs typeface="+mn-cs"/>
              </a:defRPr>
            </a:lvl6pPr>
            <a:lvl7pPr marL="2743200" algn="l" defTabSz="914400" rtl="0" eaLnBrk="1" latinLnBrk="0" hangingPunct="1">
              <a:defRPr sz="900" b="1" kern="1200">
                <a:solidFill>
                  <a:schemeClr val="tx1"/>
                </a:solidFill>
                <a:latin typeface="Palatino Linotype" pitchFamily="18" charset="0"/>
                <a:ea typeface="+mn-ea"/>
                <a:cs typeface="+mn-cs"/>
              </a:defRPr>
            </a:lvl7pPr>
            <a:lvl8pPr marL="3200400" algn="l" defTabSz="914400" rtl="0" eaLnBrk="1" latinLnBrk="0" hangingPunct="1">
              <a:defRPr sz="900" b="1" kern="1200">
                <a:solidFill>
                  <a:schemeClr val="tx1"/>
                </a:solidFill>
                <a:latin typeface="Palatino Linotype" pitchFamily="18" charset="0"/>
                <a:ea typeface="+mn-ea"/>
                <a:cs typeface="+mn-cs"/>
              </a:defRPr>
            </a:lvl8pPr>
            <a:lvl9pPr marL="3657600" algn="l" defTabSz="914400" rtl="0" eaLnBrk="1" latinLnBrk="0" hangingPunct="1">
              <a:defRPr sz="900" b="1" kern="1200">
                <a:solidFill>
                  <a:schemeClr val="tx1"/>
                </a:solidFill>
                <a:latin typeface="Palatino Linotype" pitchFamily="18" charset="0"/>
                <a:ea typeface="+mn-ea"/>
                <a:cs typeface="+mn-cs"/>
              </a:defRPr>
            </a:lvl9pPr>
          </a:lstStyle>
          <a:p>
            <a:pPr defTabSz="914400"/>
            <a:r>
              <a:rPr lang="en-US" sz="1400" u="sng" dirty="0">
                <a:solidFill>
                  <a:srgbClr val="000000"/>
                </a:solidFill>
              </a:rPr>
              <a:t>M&amp;A Enterprise Value (“EV”) / EBITDA Multiples</a:t>
            </a:r>
            <a:endParaRPr lang="en-US" sz="1400" u="sng" baseline="30000" dirty="0">
              <a:solidFill>
                <a:srgbClr val="000000"/>
              </a:solidFill>
            </a:endParaRPr>
          </a:p>
        </p:txBody>
      </p:sp>
      <p:sp>
        <p:nvSpPr>
          <p:cNvPr id="11" name="Rectangle 10"/>
          <p:cNvSpPr>
            <a:spLocks noChangeArrowheads="1"/>
          </p:cNvSpPr>
          <p:nvPr/>
        </p:nvSpPr>
        <p:spPr bwMode="auto">
          <a:xfrm>
            <a:off x="1752600" y="6400800"/>
            <a:ext cx="4965700" cy="32067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defTabSz="914400" eaLnBrk="0" hangingPunct="0">
              <a:spcBef>
                <a:spcPct val="10000"/>
              </a:spcBef>
              <a:spcAft>
                <a:spcPct val="10000"/>
              </a:spcAft>
              <a:buClr>
                <a:srgbClr val="000000"/>
              </a:buClr>
              <a:buSzPct val="55000"/>
              <a:tabLst>
                <a:tab pos="2292350" algn="l"/>
              </a:tabLst>
            </a:pPr>
            <a:r>
              <a:rPr lang="en-US" sz="800" dirty="0" smtClean="0">
                <a:solidFill>
                  <a:srgbClr val="000000"/>
                </a:solidFill>
              </a:rPr>
              <a:t>Sources:</a:t>
            </a:r>
            <a:r>
              <a:rPr lang="en-US" sz="800" b="0" dirty="0" smtClean="0">
                <a:solidFill>
                  <a:srgbClr val="000000"/>
                </a:solidFill>
              </a:rPr>
              <a:t>  GF Data, CapIQ.</a:t>
            </a:r>
            <a:endParaRPr lang="en-US" sz="800" b="0" dirty="0">
              <a:solidFill>
                <a:srgbClr val="000000"/>
              </a:solidFill>
            </a:endParaRPr>
          </a:p>
        </p:txBody>
      </p:sp>
    </p:spTree>
    <p:extLst>
      <p:ext uri="{BB962C8B-B14F-4D97-AF65-F5344CB8AC3E}">
        <p14:creationId xmlns:p14="http://schemas.microsoft.com/office/powerpoint/2010/main" xmlns="" val="37899630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0"/>
          </p:nvPr>
        </p:nvSpPr>
        <p:spPr/>
        <p:txBody>
          <a:bodyPr/>
          <a:lstStyle/>
          <a:p>
            <a:r>
              <a:rPr lang="en-US" dirty="0" smtClean="0">
                <a:solidFill>
                  <a:srgbClr val="000000"/>
                </a:solidFill>
              </a:rPr>
              <a:t>9</a:t>
            </a:r>
            <a:endParaRPr lang="en-US" dirty="0">
              <a:solidFill>
                <a:srgbClr val="000000"/>
              </a:solidFill>
            </a:endParaRPr>
          </a:p>
        </p:txBody>
      </p:sp>
      <p:sp>
        <p:nvSpPr>
          <p:cNvPr id="33" name="Text Box 3"/>
          <p:cNvSpPr txBox="1">
            <a:spLocks noChangeArrowheads="1"/>
          </p:cNvSpPr>
          <p:nvPr/>
        </p:nvSpPr>
        <p:spPr bwMode="auto">
          <a:xfrm>
            <a:off x="152054" y="355609"/>
            <a:ext cx="7735887"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a:solidFill>
                  <a:srgbClr val="000000"/>
                </a:solidFill>
                <a:latin typeface="Palatino Linotype" pitchFamily="18" charset="0"/>
                <a:ea typeface="+mn-ea"/>
              </a:rPr>
              <a:t>M&amp;A / Capital Markets Outlook</a:t>
            </a:r>
          </a:p>
        </p:txBody>
      </p:sp>
      <p:sp>
        <p:nvSpPr>
          <p:cNvPr id="5" name="Rectangle 4"/>
          <p:cNvSpPr>
            <a:spLocks noChangeArrowheads="1"/>
          </p:cNvSpPr>
          <p:nvPr/>
        </p:nvSpPr>
        <p:spPr bwMode="auto">
          <a:xfrm>
            <a:off x="5175911" y="830263"/>
            <a:ext cx="3678237" cy="177482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Total leverage / EBITDA </a:t>
            </a:r>
            <a:r>
              <a:rPr lang="en-US" sz="1600" b="0" dirty="0">
                <a:solidFill>
                  <a:srgbClr val="000000"/>
                </a:solidFill>
              </a:rPr>
              <a:t>in middle market LBO </a:t>
            </a:r>
            <a:r>
              <a:rPr lang="en-US" sz="1600" b="0" dirty="0" smtClean="0">
                <a:solidFill>
                  <a:srgbClr val="000000"/>
                </a:solidFill>
              </a:rPr>
              <a:t>transactions now averages 4.8x EBITDA</a:t>
            </a:r>
            <a:endParaRPr lang="en-US" sz="1600" b="0" dirty="0">
              <a:solidFill>
                <a:srgbClr val="000000"/>
              </a:solidFill>
            </a:endParaRP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More active senior market and more aggressive mezzanine providers driving leverage</a:t>
            </a: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endParaRPr lang="en-US" sz="1600" b="0" dirty="0">
              <a:solidFill>
                <a:srgbClr val="000000"/>
              </a:solidFill>
            </a:endParaRP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endParaRPr lang="en-US" sz="1400" b="0" dirty="0" smtClean="0">
              <a:solidFill>
                <a:srgbClr val="000000"/>
              </a:solidFill>
            </a:endParaRPr>
          </a:p>
        </p:txBody>
      </p:sp>
      <p:sp>
        <p:nvSpPr>
          <p:cNvPr id="6" name="Rectangle 5"/>
          <p:cNvSpPr>
            <a:spLocks noChangeArrowheads="1"/>
          </p:cNvSpPr>
          <p:nvPr/>
        </p:nvSpPr>
        <p:spPr bwMode="auto">
          <a:xfrm>
            <a:off x="122237" y="830263"/>
            <a:ext cx="4965700" cy="32067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algn="ctr" defTabSz="914400" eaLnBrk="0" hangingPunct="0">
              <a:spcBef>
                <a:spcPct val="10000"/>
              </a:spcBef>
              <a:spcAft>
                <a:spcPct val="10000"/>
              </a:spcAft>
              <a:buClr>
                <a:srgbClr val="000000"/>
              </a:buClr>
              <a:buSzPct val="55000"/>
              <a:tabLst>
                <a:tab pos="2292350" algn="l"/>
              </a:tabLst>
            </a:pPr>
            <a:r>
              <a:rPr lang="en-US" sz="1400" u="sng" dirty="0" smtClean="0">
                <a:solidFill>
                  <a:srgbClr val="000000"/>
                </a:solidFill>
              </a:rPr>
              <a:t>Leverage / EBITDA</a:t>
            </a:r>
            <a:endParaRPr lang="en-US" sz="1400" u="sng" dirty="0">
              <a:solidFill>
                <a:srgbClr val="000000"/>
              </a:solidFill>
            </a:endParaRPr>
          </a:p>
        </p:txBody>
      </p:sp>
      <p:sp>
        <p:nvSpPr>
          <p:cNvPr id="10" name="Rectangle 9"/>
          <p:cNvSpPr>
            <a:spLocks noChangeArrowheads="1"/>
          </p:cNvSpPr>
          <p:nvPr/>
        </p:nvSpPr>
        <p:spPr bwMode="auto">
          <a:xfrm>
            <a:off x="1752600" y="6400800"/>
            <a:ext cx="4965700" cy="32067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defTabSz="914400" eaLnBrk="0" hangingPunct="0">
              <a:spcBef>
                <a:spcPct val="10000"/>
              </a:spcBef>
              <a:spcAft>
                <a:spcPct val="10000"/>
              </a:spcAft>
              <a:buClr>
                <a:srgbClr val="000000"/>
              </a:buClr>
              <a:buSzPct val="55000"/>
              <a:tabLst>
                <a:tab pos="2292350" algn="l"/>
              </a:tabLst>
            </a:pPr>
            <a:r>
              <a:rPr lang="en-US" sz="800" dirty="0" smtClean="0">
                <a:solidFill>
                  <a:srgbClr val="000000"/>
                </a:solidFill>
              </a:rPr>
              <a:t>Sources:</a:t>
            </a:r>
            <a:r>
              <a:rPr lang="en-US" sz="800" b="0" dirty="0" smtClean="0">
                <a:solidFill>
                  <a:srgbClr val="000000"/>
                </a:solidFill>
              </a:rPr>
              <a:t>  S&amp;P and Pitchbook.</a:t>
            </a:r>
            <a:endParaRPr lang="en-US" sz="800" b="0" dirty="0">
              <a:solidFill>
                <a:srgbClr val="000000"/>
              </a:solidFill>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682" y="1150938"/>
            <a:ext cx="4240810" cy="2543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1"/>
          <p:cNvGrpSpPr/>
          <p:nvPr/>
        </p:nvGrpSpPr>
        <p:grpSpPr>
          <a:xfrm>
            <a:off x="-65272" y="3694750"/>
            <a:ext cx="5655897" cy="2600466"/>
            <a:chOff x="117269" y="820302"/>
            <a:chExt cx="5655897" cy="2600466"/>
          </a:xfrm>
        </p:grpSpPr>
        <p:sp>
          <p:nvSpPr>
            <p:cNvPr id="13" name="Rectangle 12"/>
            <p:cNvSpPr>
              <a:spLocks noChangeArrowheads="1"/>
            </p:cNvSpPr>
            <p:nvPr/>
          </p:nvSpPr>
          <p:spPr bwMode="auto">
            <a:xfrm>
              <a:off x="462367" y="820302"/>
              <a:ext cx="4965700" cy="32067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algn="ctr" defTabSz="914400" eaLnBrk="0" hangingPunct="0">
                <a:spcBef>
                  <a:spcPct val="10000"/>
                </a:spcBef>
                <a:spcAft>
                  <a:spcPct val="10000"/>
                </a:spcAft>
                <a:buClr>
                  <a:srgbClr val="000000"/>
                </a:buClr>
                <a:buSzPct val="55000"/>
                <a:tabLst>
                  <a:tab pos="2292350" algn="l"/>
                </a:tabLst>
              </a:pPr>
              <a:r>
                <a:rPr lang="en-US" sz="1400" u="sng" dirty="0">
                  <a:solidFill>
                    <a:srgbClr val="000000"/>
                  </a:solidFill>
                </a:rPr>
                <a:t>Middle Market Transactions by </a:t>
              </a:r>
              <a:r>
                <a:rPr lang="en-US" sz="1400" u="sng" dirty="0" smtClean="0">
                  <a:solidFill>
                    <a:srgbClr val="000000"/>
                  </a:solidFill>
                </a:rPr>
                <a:t>Industry</a:t>
              </a:r>
            </a:p>
          </p:txBody>
        </p:sp>
        <p:sp>
          <p:nvSpPr>
            <p:cNvPr id="14" name="Rectangle 13"/>
            <p:cNvSpPr>
              <a:spLocks noChangeArrowheads="1"/>
            </p:cNvSpPr>
            <p:nvPr/>
          </p:nvSpPr>
          <p:spPr bwMode="auto">
            <a:xfrm>
              <a:off x="462368" y="1065703"/>
              <a:ext cx="4965700" cy="32067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algn="ctr" defTabSz="914400" eaLnBrk="0" hangingPunct="0">
                <a:spcBef>
                  <a:spcPct val="10000"/>
                </a:spcBef>
                <a:spcAft>
                  <a:spcPct val="10000"/>
                </a:spcAft>
                <a:buClr>
                  <a:srgbClr val="000000"/>
                </a:buClr>
                <a:buSzPct val="55000"/>
                <a:tabLst>
                  <a:tab pos="2292350" algn="l"/>
                </a:tabLst>
              </a:pPr>
              <a:r>
                <a:rPr lang="en-US" sz="1200" i="1" dirty="0" smtClean="0">
                  <a:solidFill>
                    <a:srgbClr val="000000"/>
                  </a:solidFill>
                </a:rPr>
                <a:t>2010                                                   2011</a:t>
              </a:r>
            </a:p>
          </p:txBody>
        </p: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269" y="1333213"/>
              <a:ext cx="5655897" cy="2087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a:spLocks noChangeArrowheads="1"/>
          </p:cNvSpPr>
          <p:nvPr/>
        </p:nvSpPr>
        <p:spPr bwMode="auto">
          <a:xfrm>
            <a:off x="5175911" y="3704711"/>
            <a:ext cx="3678237" cy="1774825"/>
          </a:xfrm>
          <a:prstGeom prst="rect">
            <a:avLst/>
          </a:prstGeom>
          <a:noFill/>
          <a:ln w="9525" algn="ctr">
            <a:noFill/>
            <a:miter lim="800000"/>
            <a:headEnd/>
            <a:tailEnd/>
          </a:ln>
        </p:spPr>
        <p:txBody>
          <a:bodyPr/>
          <a:lstStyle>
            <a:defPPr>
              <a:defRPr lang="en-US"/>
            </a:defPPr>
            <a:lvl1pPr algn="l" rtl="0" fontAlgn="base">
              <a:spcBef>
                <a:spcPct val="0"/>
              </a:spcBef>
              <a:spcAft>
                <a:spcPct val="0"/>
              </a:spcAft>
              <a:defRPr sz="900" b="1" kern="1200">
                <a:solidFill>
                  <a:schemeClr val="tx1"/>
                </a:solidFill>
                <a:latin typeface="Palatino Linotype" pitchFamily="18" charset="0"/>
                <a:ea typeface="+mn-ea"/>
                <a:cs typeface="Arial" charset="0"/>
              </a:defRPr>
            </a:lvl1pPr>
            <a:lvl2pPr marL="457200" algn="l" rtl="0" fontAlgn="base">
              <a:spcBef>
                <a:spcPct val="0"/>
              </a:spcBef>
              <a:spcAft>
                <a:spcPct val="0"/>
              </a:spcAft>
              <a:defRPr sz="900" b="1" kern="1200">
                <a:solidFill>
                  <a:schemeClr val="tx1"/>
                </a:solidFill>
                <a:latin typeface="Palatino Linotype" pitchFamily="18" charset="0"/>
                <a:ea typeface="+mn-ea"/>
                <a:cs typeface="Arial" charset="0"/>
              </a:defRPr>
            </a:lvl2pPr>
            <a:lvl3pPr marL="914400" algn="l" rtl="0" fontAlgn="base">
              <a:spcBef>
                <a:spcPct val="0"/>
              </a:spcBef>
              <a:spcAft>
                <a:spcPct val="0"/>
              </a:spcAft>
              <a:defRPr sz="900" b="1"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900" b="1"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900" b="1" kern="1200">
                <a:solidFill>
                  <a:schemeClr val="tx1"/>
                </a:solidFill>
                <a:latin typeface="Palatino Linotype" pitchFamily="18" charset="0"/>
                <a:ea typeface="+mn-ea"/>
                <a:cs typeface="Arial" charset="0"/>
              </a:defRPr>
            </a:lvl5pPr>
            <a:lvl6pPr marL="2286000" algn="l" defTabSz="914400" rtl="0" eaLnBrk="1" latinLnBrk="0" hangingPunct="1">
              <a:defRPr sz="900" b="1" kern="1200">
                <a:solidFill>
                  <a:schemeClr val="tx1"/>
                </a:solidFill>
                <a:latin typeface="Palatino Linotype" pitchFamily="18" charset="0"/>
                <a:ea typeface="+mn-ea"/>
                <a:cs typeface="Arial" charset="0"/>
              </a:defRPr>
            </a:lvl6pPr>
            <a:lvl7pPr marL="2743200" algn="l" defTabSz="914400" rtl="0" eaLnBrk="1" latinLnBrk="0" hangingPunct="1">
              <a:defRPr sz="900" b="1" kern="1200">
                <a:solidFill>
                  <a:schemeClr val="tx1"/>
                </a:solidFill>
                <a:latin typeface="Palatino Linotype" pitchFamily="18" charset="0"/>
                <a:ea typeface="+mn-ea"/>
                <a:cs typeface="Arial" charset="0"/>
              </a:defRPr>
            </a:lvl7pPr>
            <a:lvl8pPr marL="3200400" algn="l" defTabSz="914400" rtl="0" eaLnBrk="1" latinLnBrk="0" hangingPunct="1">
              <a:defRPr sz="900" b="1" kern="1200">
                <a:solidFill>
                  <a:schemeClr val="tx1"/>
                </a:solidFill>
                <a:latin typeface="Palatino Linotype" pitchFamily="18" charset="0"/>
                <a:ea typeface="+mn-ea"/>
                <a:cs typeface="Arial" charset="0"/>
              </a:defRPr>
            </a:lvl8pPr>
            <a:lvl9pPr marL="3657600" algn="l" defTabSz="914400" rtl="0" eaLnBrk="1" latinLnBrk="0" hangingPunct="1">
              <a:defRPr sz="900" b="1" kern="1200">
                <a:solidFill>
                  <a:schemeClr val="tx1"/>
                </a:solidFill>
                <a:latin typeface="Palatino Linotype" pitchFamily="18" charset="0"/>
                <a:ea typeface="+mn-ea"/>
                <a:cs typeface="Arial" charset="0"/>
              </a:defRPr>
            </a:lvl9pPr>
          </a:lstStyle>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Healthcare continues to attract interest from private equity</a:t>
            </a: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Energy sector remains active due to on-shore shale boom</a:t>
            </a: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r>
              <a:rPr lang="en-US" sz="1600" b="0" dirty="0" smtClean="0">
                <a:solidFill>
                  <a:srgbClr val="000000"/>
                </a:solidFill>
              </a:rPr>
              <a:t>Companies across a wide array of industries continue to have attractive exit opportunities due to private equity and unused cash, described on next page</a:t>
            </a:r>
            <a:endParaRPr lang="en-US" sz="1600" b="0" dirty="0">
              <a:solidFill>
                <a:srgbClr val="000000"/>
              </a:solidFill>
            </a:endParaRPr>
          </a:p>
          <a:p>
            <a:pPr marL="457200" indent="-228600" algn="just" defTabSz="914400" eaLnBrk="0" hangingPunct="0">
              <a:spcBef>
                <a:spcPct val="20000"/>
              </a:spcBef>
              <a:spcAft>
                <a:spcPct val="20000"/>
              </a:spcAft>
              <a:buClr>
                <a:srgbClr val="000000"/>
              </a:buClr>
              <a:buSzPct val="55000"/>
              <a:buFont typeface="Wingdings" pitchFamily="2" charset="2"/>
              <a:buChar char="n"/>
              <a:tabLst>
                <a:tab pos="457200" algn="l"/>
                <a:tab pos="2292350" algn="l"/>
              </a:tabLst>
            </a:pPr>
            <a:endParaRPr lang="en-US" sz="1600" b="0" dirty="0" smtClean="0">
              <a:solidFill>
                <a:srgbClr val="000000"/>
              </a:solidFill>
            </a:endParaRPr>
          </a:p>
        </p:txBody>
      </p:sp>
    </p:spTree>
    <p:extLst>
      <p:ext uri="{BB962C8B-B14F-4D97-AF65-F5344CB8AC3E}">
        <p14:creationId xmlns:p14="http://schemas.microsoft.com/office/powerpoint/2010/main" xmlns="" val="22979723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31838"/>
            <a:ext cx="8229600" cy="1143000"/>
          </a:xfrm>
        </p:spPr>
        <p:txBody>
          <a:bodyPr/>
          <a:lstStyle/>
          <a:p>
            <a:r>
              <a:rPr lang="en-US" smtClean="0"/>
              <a:t>2013: The Impending Tax Storm</a:t>
            </a:r>
          </a:p>
        </p:txBody>
      </p:sp>
      <p:sp>
        <p:nvSpPr>
          <p:cNvPr id="5" name="Content Placeholder 2"/>
          <p:cNvSpPr>
            <a:spLocks noGrp="1"/>
          </p:cNvSpPr>
          <p:nvPr>
            <p:ph idx="1"/>
          </p:nvPr>
        </p:nvSpPr>
        <p:spPr>
          <a:xfrm>
            <a:off x="457200" y="2057400"/>
            <a:ext cx="8229600" cy="4525963"/>
          </a:xfrm>
        </p:spPr>
        <p:txBody>
          <a:bodyPr>
            <a:normAutofit fontScale="92500" lnSpcReduction="20000"/>
          </a:bodyPr>
          <a:lstStyle/>
          <a:p>
            <a:pPr>
              <a:buNone/>
              <a:defRPr/>
            </a:pPr>
            <a:r>
              <a:rPr lang="en-US" dirty="0" smtClean="0"/>
              <a:t>How did we get here? </a:t>
            </a:r>
          </a:p>
          <a:p>
            <a:pPr>
              <a:buFont typeface="Arial" charset="0"/>
              <a:buChar char="•"/>
              <a:defRPr/>
            </a:pPr>
            <a:endParaRPr lang="en-US" dirty="0" smtClean="0"/>
          </a:p>
          <a:p>
            <a:pPr lvl="1">
              <a:buNone/>
              <a:defRPr/>
            </a:pPr>
            <a:r>
              <a:rPr lang="en-US" b="1" dirty="0" smtClean="0"/>
              <a:t>EGTRRA – Economic Growth and Tax Relief Reconciliation Act of 2001</a:t>
            </a:r>
          </a:p>
          <a:p>
            <a:pPr lvl="2">
              <a:buFont typeface="Arial" charset="0"/>
              <a:buChar char="•"/>
              <a:defRPr/>
            </a:pPr>
            <a:r>
              <a:rPr lang="en-US" dirty="0" smtClean="0"/>
              <a:t>Reduced marginal income tax rates</a:t>
            </a:r>
          </a:p>
          <a:p>
            <a:pPr lvl="2">
              <a:buFont typeface="Arial" charset="0"/>
              <a:buChar char="•"/>
              <a:defRPr/>
            </a:pPr>
            <a:r>
              <a:rPr lang="en-US" dirty="0" smtClean="0"/>
              <a:t>Marriage penalty relief</a:t>
            </a:r>
          </a:p>
          <a:p>
            <a:pPr lvl="2">
              <a:buFont typeface="Arial" charset="0"/>
              <a:buChar char="•"/>
              <a:defRPr/>
            </a:pPr>
            <a:r>
              <a:rPr lang="en-US" dirty="0" smtClean="0"/>
              <a:t>Gradual elimination of phase out for personal exemptions</a:t>
            </a:r>
          </a:p>
          <a:p>
            <a:pPr lvl="2">
              <a:buFont typeface="Arial" charset="0"/>
              <a:buChar char="•"/>
              <a:defRPr/>
            </a:pPr>
            <a:r>
              <a:rPr lang="en-US" dirty="0" smtClean="0"/>
              <a:t>Gradual elimination of phase out for itemized deductions</a:t>
            </a:r>
          </a:p>
          <a:p>
            <a:pPr lvl="2">
              <a:buFont typeface="Arial" charset="0"/>
              <a:buChar char="•"/>
              <a:defRPr/>
            </a:pPr>
            <a:r>
              <a:rPr lang="en-US" dirty="0" smtClean="0"/>
              <a:t>Estate and gift tax (death tax) reform and elimination in 2010</a:t>
            </a:r>
          </a:p>
          <a:p>
            <a:pPr lvl="2">
              <a:buFont typeface="Arial" charset="0"/>
              <a:buChar char="•"/>
              <a:defRPr/>
            </a:pPr>
            <a:r>
              <a:rPr lang="en-US" dirty="0" smtClean="0"/>
              <a:t>Sunset Provision – revert to prior law after December 31, 2010</a:t>
            </a:r>
          </a:p>
          <a:p>
            <a:pPr lvl="2">
              <a:buFont typeface="Arial" charset="0"/>
              <a:buNone/>
              <a:defRPr/>
            </a:pPr>
            <a:r>
              <a:rPr lang="en-US" dirty="0" smtClean="0"/>
              <a:t>  </a:t>
            </a:r>
          </a:p>
          <a:p>
            <a:pPr lvl="2">
              <a:buFont typeface="Arial" charset="0"/>
              <a:buNone/>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0"/>
          </p:nvPr>
        </p:nvSpPr>
        <p:spPr/>
        <p:txBody>
          <a:bodyPr/>
          <a:lstStyle/>
          <a:p>
            <a:r>
              <a:rPr lang="en-US" dirty="0" smtClean="0">
                <a:solidFill>
                  <a:srgbClr val="000000"/>
                </a:solidFill>
              </a:rPr>
              <a:t>10</a:t>
            </a:r>
            <a:endParaRPr lang="en-US" dirty="0">
              <a:solidFill>
                <a:srgbClr val="000000"/>
              </a:solidFill>
            </a:endParaRPr>
          </a:p>
        </p:txBody>
      </p:sp>
      <p:sp>
        <p:nvSpPr>
          <p:cNvPr id="33" name="Text Box 3"/>
          <p:cNvSpPr txBox="1">
            <a:spLocks noChangeArrowheads="1"/>
          </p:cNvSpPr>
          <p:nvPr/>
        </p:nvSpPr>
        <p:spPr bwMode="auto">
          <a:xfrm>
            <a:off x="152054" y="355609"/>
            <a:ext cx="7735887"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a:solidFill>
                  <a:srgbClr val="000000"/>
                </a:solidFill>
                <a:latin typeface="Palatino Linotype" pitchFamily="18" charset="0"/>
                <a:ea typeface="+mn-ea"/>
              </a:rPr>
              <a:t>M&amp;A / Capital Markets </a:t>
            </a:r>
            <a:r>
              <a:rPr lang="en-US" b="1" dirty="0" smtClean="0">
                <a:solidFill>
                  <a:srgbClr val="000000"/>
                </a:solidFill>
                <a:latin typeface="Palatino Linotype" pitchFamily="18" charset="0"/>
                <a:ea typeface="+mn-ea"/>
              </a:rPr>
              <a:t>Outlook</a:t>
            </a:r>
            <a:endParaRPr lang="en-US" b="1" dirty="0">
              <a:solidFill>
                <a:srgbClr val="FF0000"/>
              </a:solidFill>
              <a:latin typeface="Palatino Linotype" pitchFamily="18" charset="0"/>
              <a:ea typeface="+mn-ea"/>
            </a:endParaRPr>
          </a:p>
        </p:txBody>
      </p:sp>
      <p:sp>
        <p:nvSpPr>
          <p:cNvPr id="15" name="Rectangle 2"/>
          <p:cNvSpPr txBox="1">
            <a:spLocks noChangeArrowheads="1"/>
          </p:cNvSpPr>
          <p:nvPr/>
        </p:nvSpPr>
        <p:spPr bwMode="auto">
          <a:xfrm>
            <a:off x="225425" y="838200"/>
            <a:ext cx="8575675" cy="2398713"/>
          </a:xfrm>
          <a:prstGeom prst="rect">
            <a:avLst/>
          </a:prstGeom>
          <a:noFill/>
          <a:ln w="9525">
            <a:noFill/>
            <a:miter lim="800000"/>
            <a:headEnd/>
            <a:tailEnd/>
          </a:ln>
        </p:spPr>
        <p:txBody>
          <a:bodyPr/>
          <a:lstStyle/>
          <a:p>
            <a:pPr marL="177800" indent="-177800" algn="just" defTabSz="914400" eaLnBrk="0" hangingPunct="0">
              <a:lnSpc>
                <a:spcPct val="114000"/>
              </a:lnSpc>
              <a:spcBef>
                <a:spcPct val="20000"/>
              </a:spcBef>
              <a:spcAft>
                <a:spcPct val="50000"/>
              </a:spcAft>
              <a:buClr>
                <a:srgbClr val="000000"/>
              </a:buClr>
              <a:buSzPct val="55000"/>
              <a:buFont typeface="Wingdings" pitchFamily="2" charset="2"/>
              <a:buChar char="n"/>
            </a:pPr>
            <a:r>
              <a:rPr lang="en-US" dirty="0" smtClean="0">
                <a:solidFill>
                  <a:srgbClr val="000000"/>
                </a:solidFill>
                <a:latin typeface="Palatino Linotype" pitchFamily="18" charset="0"/>
                <a:ea typeface="+mn-ea"/>
              </a:rPr>
              <a:t>After accumulating or preserving cash over the last few years, both strategic and financial investors are well positioned to increase targeted acquisition activity</a:t>
            </a:r>
          </a:p>
          <a:p>
            <a:pPr marL="635000" lvl="1" indent="-177800" algn="just" defTabSz="914400" eaLnBrk="0" hangingPunct="0">
              <a:lnSpc>
                <a:spcPct val="114000"/>
              </a:lnSpc>
              <a:spcBef>
                <a:spcPct val="20000"/>
              </a:spcBef>
              <a:spcAft>
                <a:spcPts val="0"/>
              </a:spcAft>
              <a:buClr>
                <a:srgbClr val="000000"/>
              </a:buClr>
              <a:buSzPct val="55000"/>
              <a:buFont typeface="Palatino Linotype" pitchFamily="18" charset="0"/>
              <a:buChar char="−"/>
            </a:pPr>
            <a:r>
              <a:rPr lang="en-US" sz="1600" dirty="0" smtClean="0">
                <a:solidFill>
                  <a:srgbClr val="000000"/>
                </a:solidFill>
                <a:latin typeface="Palatino Linotype" pitchFamily="18" charset="0"/>
                <a:ea typeface="+mn-ea"/>
              </a:rPr>
              <a:t>Strategic players have hoarded cash since the 2008/2009 downturn and now have approximately $2.4 trillion in cash on their balance sheets</a:t>
            </a:r>
          </a:p>
          <a:p>
            <a:pPr marL="635000" lvl="1" indent="-177800" algn="just" defTabSz="914400" eaLnBrk="0" hangingPunct="0">
              <a:lnSpc>
                <a:spcPct val="114000"/>
              </a:lnSpc>
              <a:spcBef>
                <a:spcPct val="20000"/>
              </a:spcBef>
              <a:spcAft>
                <a:spcPct val="50000"/>
              </a:spcAft>
              <a:buClr>
                <a:srgbClr val="000000"/>
              </a:buClr>
              <a:buSzPct val="55000"/>
              <a:buFont typeface="Palatino Linotype" pitchFamily="18" charset="0"/>
              <a:buChar char="−"/>
            </a:pPr>
            <a:r>
              <a:rPr lang="en-US" sz="1600" dirty="0" smtClean="0">
                <a:solidFill>
                  <a:srgbClr val="000000"/>
                </a:solidFill>
                <a:latin typeface="Palatino Linotype" pitchFamily="18" charset="0"/>
                <a:ea typeface="+mn-ea"/>
              </a:rPr>
              <a:t>The cumulative amount of private equity fundraising overhang – the gap between funds raised and equity invested – stands at approximately $425 billion</a:t>
            </a:r>
            <a:endParaRPr lang="en-US" sz="600" dirty="0">
              <a:solidFill>
                <a:srgbClr val="000000"/>
              </a:solidFill>
              <a:latin typeface="Palatino Linotype" pitchFamily="18" charset="0"/>
              <a:ea typeface="+mn-ea"/>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2969" y="3781052"/>
            <a:ext cx="4160923" cy="2175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32"/>
          <p:cNvSpPr txBox="1">
            <a:spLocks noChangeArrowheads="1"/>
          </p:cNvSpPr>
          <p:nvPr/>
        </p:nvSpPr>
        <p:spPr bwMode="auto">
          <a:xfrm>
            <a:off x="211931" y="3410794"/>
            <a:ext cx="4491038" cy="544512"/>
          </a:xfrm>
          <a:prstGeom prst="rect">
            <a:avLst/>
          </a:prstGeom>
          <a:noFill/>
          <a:ln w="9525">
            <a:noFill/>
            <a:miter lim="800000"/>
            <a:headEnd/>
            <a:tailEnd/>
          </a:ln>
        </p:spPr>
        <p:txBody>
          <a:bodyPr>
            <a:spAutoFit/>
          </a:bodyPr>
          <a:lstStyle>
            <a:defPPr>
              <a:defRPr lang="en-US"/>
            </a:defPPr>
            <a:lvl1pPr algn="ctr" rtl="0" eaLnBrk="0" fontAlgn="base" hangingPunct="0">
              <a:spcBef>
                <a:spcPct val="0"/>
              </a:spcBef>
              <a:spcAft>
                <a:spcPct val="0"/>
              </a:spcAft>
              <a:defRPr sz="900" b="1" kern="1200">
                <a:solidFill>
                  <a:schemeClr val="tx1"/>
                </a:solidFill>
                <a:latin typeface="Palatino Linotype" pitchFamily="18" charset="0"/>
                <a:ea typeface="+mn-ea"/>
                <a:cs typeface="+mn-cs"/>
              </a:defRPr>
            </a:lvl1pPr>
            <a:lvl2pPr marL="457200" algn="ctr" rtl="0" eaLnBrk="0" fontAlgn="base" hangingPunct="0">
              <a:spcBef>
                <a:spcPct val="0"/>
              </a:spcBef>
              <a:spcAft>
                <a:spcPct val="0"/>
              </a:spcAft>
              <a:defRPr sz="900" b="1" kern="1200">
                <a:solidFill>
                  <a:schemeClr val="tx1"/>
                </a:solidFill>
                <a:latin typeface="Palatino Linotype" pitchFamily="18" charset="0"/>
                <a:ea typeface="+mn-ea"/>
                <a:cs typeface="+mn-cs"/>
              </a:defRPr>
            </a:lvl2pPr>
            <a:lvl3pPr marL="914400" algn="ctr" rtl="0" eaLnBrk="0" fontAlgn="base" hangingPunct="0">
              <a:spcBef>
                <a:spcPct val="0"/>
              </a:spcBef>
              <a:spcAft>
                <a:spcPct val="0"/>
              </a:spcAft>
              <a:defRPr sz="900" b="1" kern="1200">
                <a:solidFill>
                  <a:schemeClr val="tx1"/>
                </a:solidFill>
                <a:latin typeface="Palatino Linotype" pitchFamily="18" charset="0"/>
                <a:ea typeface="+mn-ea"/>
                <a:cs typeface="+mn-cs"/>
              </a:defRPr>
            </a:lvl3pPr>
            <a:lvl4pPr marL="1371600" algn="ctr" rtl="0" eaLnBrk="0" fontAlgn="base" hangingPunct="0">
              <a:spcBef>
                <a:spcPct val="0"/>
              </a:spcBef>
              <a:spcAft>
                <a:spcPct val="0"/>
              </a:spcAft>
              <a:defRPr sz="900" b="1" kern="1200">
                <a:solidFill>
                  <a:schemeClr val="tx1"/>
                </a:solidFill>
                <a:latin typeface="Palatino Linotype" pitchFamily="18" charset="0"/>
                <a:ea typeface="+mn-ea"/>
                <a:cs typeface="+mn-cs"/>
              </a:defRPr>
            </a:lvl4pPr>
            <a:lvl5pPr marL="1828800" algn="ctr" rtl="0" eaLnBrk="0" fontAlgn="base" hangingPunct="0">
              <a:spcBef>
                <a:spcPct val="0"/>
              </a:spcBef>
              <a:spcAft>
                <a:spcPct val="0"/>
              </a:spcAft>
              <a:defRPr sz="900" b="1" kern="1200">
                <a:solidFill>
                  <a:schemeClr val="tx1"/>
                </a:solidFill>
                <a:latin typeface="Palatino Linotype" pitchFamily="18" charset="0"/>
                <a:ea typeface="+mn-ea"/>
                <a:cs typeface="+mn-cs"/>
              </a:defRPr>
            </a:lvl5pPr>
            <a:lvl6pPr marL="2286000" algn="l" defTabSz="914400" rtl="0" eaLnBrk="1" latinLnBrk="0" hangingPunct="1">
              <a:defRPr sz="900" b="1" kern="1200">
                <a:solidFill>
                  <a:schemeClr val="tx1"/>
                </a:solidFill>
                <a:latin typeface="Palatino Linotype" pitchFamily="18" charset="0"/>
                <a:ea typeface="+mn-ea"/>
                <a:cs typeface="+mn-cs"/>
              </a:defRPr>
            </a:lvl6pPr>
            <a:lvl7pPr marL="2743200" algn="l" defTabSz="914400" rtl="0" eaLnBrk="1" latinLnBrk="0" hangingPunct="1">
              <a:defRPr sz="900" b="1" kern="1200">
                <a:solidFill>
                  <a:schemeClr val="tx1"/>
                </a:solidFill>
                <a:latin typeface="Palatino Linotype" pitchFamily="18" charset="0"/>
                <a:ea typeface="+mn-ea"/>
                <a:cs typeface="+mn-cs"/>
              </a:defRPr>
            </a:lvl7pPr>
            <a:lvl8pPr marL="3200400" algn="l" defTabSz="914400" rtl="0" eaLnBrk="1" latinLnBrk="0" hangingPunct="1">
              <a:defRPr sz="900" b="1" kern="1200">
                <a:solidFill>
                  <a:schemeClr val="tx1"/>
                </a:solidFill>
                <a:latin typeface="Palatino Linotype" pitchFamily="18" charset="0"/>
                <a:ea typeface="+mn-ea"/>
                <a:cs typeface="+mn-cs"/>
              </a:defRPr>
            </a:lvl8pPr>
            <a:lvl9pPr marL="3657600" algn="l" defTabSz="914400" rtl="0" eaLnBrk="1" latinLnBrk="0" hangingPunct="1">
              <a:defRPr sz="900" b="1" kern="1200">
                <a:solidFill>
                  <a:schemeClr val="tx1"/>
                </a:solidFill>
                <a:latin typeface="Palatino Linotype" pitchFamily="18" charset="0"/>
                <a:ea typeface="+mn-ea"/>
                <a:cs typeface="+mn-cs"/>
              </a:defRPr>
            </a:lvl9pPr>
          </a:lstStyle>
          <a:p>
            <a:pPr defTabSz="914400"/>
            <a:r>
              <a:rPr lang="en-US" sz="1200" u="sng" dirty="0">
                <a:solidFill>
                  <a:srgbClr val="000000"/>
                </a:solidFill>
              </a:rPr>
              <a:t>Aggregate Cash Balance for S&amp;P 500 Firms</a:t>
            </a:r>
          </a:p>
          <a:p>
            <a:pPr defTabSz="914400"/>
            <a:endParaRPr lang="en-US" sz="1200" b="0" u="sng" baseline="40000" dirty="0">
              <a:solidFill>
                <a:srgbClr val="000000"/>
              </a:solidFill>
            </a:endParaRPr>
          </a:p>
          <a:p>
            <a:pPr defTabSz="914400"/>
            <a:r>
              <a:rPr lang="en-US" sz="1400" b="0" i="1" baseline="30000" dirty="0">
                <a:solidFill>
                  <a:srgbClr val="000000"/>
                </a:solidFill>
              </a:rPr>
              <a:t>($ in Billions)</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8151" y="3746127"/>
            <a:ext cx="4038599" cy="215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34"/>
          <p:cNvSpPr txBox="1">
            <a:spLocks noChangeArrowheads="1"/>
          </p:cNvSpPr>
          <p:nvPr/>
        </p:nvSpPr>
        <p:spPr bwMode="auto">
          <a:xfrm>
            <a:off x="1712119" y="3988095"/>
            <a:ext cx="1466850" cy="460375"/>
          </a:xfrm>
          <a:prstGeom prst="rect">
            <a:avLst/>
          </a:prstGeom>
          <a:noFill/>
          <a:ln w="9525">
            <a:noFill/>
            <a:miter lim="800000"/>
            <a:headEnd/>
            <a:tailEnd/>
          </a:ln>
        </p:spPr>
        <p:txBody>
          <a:bodyPr>
            <a:spAutoFit/>
          </a:bodyPr>
          <a:lstStyle>
            <a:defPPr>
              <a:defRPr lang="en-US"/>
            </a:defPPr>
            <a:lvl1pPr algn="ctr" rtl="0" eaLnBrk="0" fontAlgn="base" hangingPunct="0">
              <a:spcBef>
                <a:spcPct val="0"/>
              </a:spcBef>
              <a:spcAft>
                <a:spcPct val="0"/>
              </a:spcAft>
              <a:defRPr sz="900" b="1" kern="1200">
                <a:solidFill>
                  <a:schemeClr val="tx1"/>
                </a:solidFill>
                <a:latin typeface="Palatino Linotype" pitchFamily="18" charset="0"/>
                <a:ea typeface="+mn-ea"/>
                <a:cs typeface="+mn-cs"/>
              </a:defRPr>
            </a:lvl1pPr>
            <a:lvl2pPr marL="457200" algn="ctr" rtl="0" eaLnBrk="0" fontAlgn="base" hangingPunct="0">
              <a:spcBef>
                <a:spcPct val="0"/>
              </a:spcBef>
              <a:spcAft>
                <a:spcPct val="0"/>
              </a:spcAft>
              <a:defRPr sz="900" b="1" kern="1200">
                <a:solidFill>
                  <a:schemeClr val="tx1"/>
                </a:solidFill>
                <a:latin typeface="Palatino Linotype" pitchFamily="18" charset="0"/>
                <a:ea typeface="+mn-ea"/>
                <a:cs typeface="+mn-cs"/>
              </a:defRPr>
            </a:lvl2pPr>
            <a:lvl3pPr marL="914400" algn="ctr" rtl="0" eaLnBrk="0" fontAlgn="base" hangingPunct="0">
              <a:spcBef>
                <a:spcPct val="0"/>
              </a:spcBef>
              <a:spcAft>
                <a:spcPct val="0"/>
              </a:spcAft>
              <a:defRPr sz="900" b="1" kern="1200">
                <a:solidFill>
                  <a:schemeClr val="tx1"/>
                </a:solidFill>
                <a:latin typeface="Palatino Linotype" pitchFamily="18" charset="0"/>
                <a:ea typeface="+mn-ea"/>
                <a:cs typeface="+mn-cs"/>
              </a:defRPr>
            </a:lvl3pPr>
            <a:lvl4pPr marL="1371600" algn="ctr" rtl="0" eaLnBrk="0" fontAlgn="base" hangingPunct="0">
              <a:spcBef>
                <a:spcPct val="0"/>
              </a:spcBef>
              <a:spcAft>
                <a:spcPct val="0"/>
              </a:spcAft>
              <a:defRPr sz="900" b="1" kern="1200">
                <a:solidFill>
                  <a:schemeClr val="tx1"/>
                </a:solidFill>
                <a:latin typeface="Palatino Linotype" pitchFamily="18" charset="0"/>
                <a:ea typeface="+mn-ea"/>
                <a:cs typeface="+mn-cs"/>
              </a:defRPr>
            </a:lvl4pPr>
            <a:lvl5pPr marL="1828800" algn="ctr" rtl="0" eaLnBrk="0" fontAlgn="base" hangingPunct="0">
              <a:spcBef>
                <a:spcPct val="0"/>
              </a:spcBef>
              <a:spcAft>
                <a:spcPct val="0"/>
              </a:spcAft>
              <a:defRPr sz="900" b="1" kern="1200">
                <a:solidFill>
                  <a:schemeClr val="tx1"/>
                </a:solidFill>
                <a:latin typeface="Palatino Linotype" pitchFamily="18" charset="0"/>
                <a:ea typeface="+mn-ea"/>
                <a:cs typeface="+mn-cs"/>
              </a:defRPr>
            </a:lvl5pPr>
            <a:lvl6pPr marL="2286000" algn="l" defTabSz="914400" rtl="0" eaLnBrk="1" latinLnBrk="0" hangingPunct="1">
              <a:defRPr sz="900" b="1" kern="1200">
                <a:solidFill>
                  <a:schemeClr val="tx1"/>
                </a:solidFill>
                <a:latin typeface="Palatino Linotype" pitchFamily="18" charset="0"/>
                <a:ea typeface="+mn-ea"/>
                <a:cs typeface="+mn-cs"/>
              </a:defRPr>
            </a:lvl6pPr>
            <a:lvl7pPr marL="2743200" algn="l" defTabSz="914400" rtl="0" eaLnBrk="1" latinLnBrk="0" hangingPunct="1">
              <a:defRPr sz="900" b="1" kern="1200">
                <a:solidFill>
                  <a:schemeClr val="tx1"/>
                </a:solidFill>
                <a:latin typeface="Palatino Linotype" pitchFamily="18" charset="0"/>
                <a:ea typeface="+mn-ea"/>
                <a:cs typeface="+mn-cs"/>
              </a:defRPr>
            </a:lvl7pPr>
            <a:lvl8pPr marL="3200400" algn="l" defTabSz="914400" rtl="0" eaLnBrk="1" latinLnBrk="0" hangingPunct="1">
              <a:defRPr sz="900" b="1" kern="1200">
                <a:solidFill>
                  <a:schemeClr val="tx1"/>
                </a:solidFill>
                <a:latin typeface="Palatino Linotype" pitchFamily="18" charset="0"/>
                <a:ea typeface="+mn-ea"/>
                <a:cs typeface="+mn-cs"/>
              </a:defRPr>
            </a:lvl8pPr>
            <a:lvl9pPr marL="3657600" algn="l" defTabSz="914400" rtl="0" eaLnBrk="1" latinLnBrk="0" hangingPunct="1">
              <a:defRPr sz="900" b="1" kern="1200">
                <a:solidFill>
                  <a:schemeClr val="tx1"/>
                </a:solidFill>
                <a:latin typeface="Palatino Linotype" pitchFamily="18" charset="0"/>
                <a:ea typeface="+mn-ea"/>
                <a:cs typeface="+mn-cs"/>
              </a:defRPr>
            </a:lvl9pPr>
          </a:lstStyle>
          <a:p>
            <a:pPr defTabSz="914400"/>
            <a:r>
              <a:rPr lang="en-US" sz="1200" b="0" dirty="0" smtClean="0">
                <a:solidFill>
                  <a:srgbClr val="000000"/>
                </a:solidFill>
              </a:rPr>
              <a:t>$2.4 </a:t>
            </a:r>
            <a:r>
              <a:rPr lang="en-US" sz="1200" b="0" dirty="0">
                <a:solidFill>
                  <a:srgbClr val="000000"/>
                </a:solidFill>
              </a:rPr>
              <a:t>Trillion in Aggregate Cash</a:t>
            </a:r>
          </a:p>
        </p:txBody>
      </p:sp>
      <p:cxnSp>
        <p:nvCxnSpPr>
          <p:cNvPr id="20" name="Straight Arrow Connector 19"/>
          <p:cNvCxnSpPr>
            <a:cxnSpLocks noChangeShapeType="1"/>
          </p:cNvCxnSpPr>
          <p:nvPr/>
        </p:nvCxnSpPr>
        <p:spPr bwMode="auto">
          <a:xfrm flipV="1">
            <a:off x="2994819" y="4036057"/>
            <a:ext cx="1066800" cy="588963"/>
          </a:xfrm>
          <a:prstGeom prst="straightConnector1">
            <a:avLst/>
          </a:prstGeom>
          <a:noFill/>
          <a:ln w="9525" algn="ctr">
            <a:solidFill>
              <a:srgbClr val="FF0000"/>
            </a:solidFill>
            <a:round/>
            <a:headEnd/>
            <a:tailEnd type="arrow" w="med" len="med"/>
          </a:ln>
        </p:spPr>
      </p:cxnSp>
      <p:sp>
        <p:nvSpPr>
          <p:cNvPr id="21" name="TextBox 1"/>
          <p:cNvSpPr txBox="1"/>
          <p:nvPr/>
        </p:nvSpPr>
        <p:spPr>
          <a:xfrm>
            <a:off x="8474869" y="4115095"/>
            <a:ext cx="457200" cy="215444"/>
          </a:xfrm>
          <a:prstGeom prst="rect">
            <a:avLst/>
          </a:prstGeom>
          <a:noFill/>
        </p:spPr>
        <p:txBody>
          <a:bodyPr wrap="square" rtlCol="0">
            <a:spAutoFit/>
          </a:bodyPr>
          <a:lstStyle>
            <a:defPPr>
              <a:defRPr lang="en-US"/>
            </a:defPPr>
            <a:lvl1pPr algn="ctr" rtl="0" eaLnBrk="0" fontAlgn="base" hangingPunct="0">
              <a:spcBef>
                <a:spcPct val="0"/>
              </a:spcBef>
              <a:spcAft>
                <a:spcPct val="0"/>
              </a:spcAft>
              <a:defRPr sz="900" b="1" kern="1200">
                <a:solidFill>
                  <a:schemeClr val="tx1"/>
                </a:solidFill>
                <a:latin typeface="Palatino Linotype" pitchFamily="18" charset="0"/>
                <a:ea typeface="+mn-ea"/>
                <a:cs typeface="+mn-cs"/>
              </a:defRPr>
            </a:lvl1pPr>
            <a:lvl2pPr marL="457200" algn="ctr" rtl="0" eaLnBrk="0" fontAlgn="base" hangingPunct="0">
              <a:spcBef>
                <a:spcPct val="0"/>
              </a:spcBef>
              <a:spcAft>
                <a:spcPct val="0"/>
              </a:spcAft>
              <a:defRPr sz="900" b="1" kern="1200">
                <a:solidFill>
                  <a:schemeClr val="tx1"/>
                </a:solidFill>
                <a:latin typeface="Palatino Linotype" pitchFamily="18" charset="0"/>
                <a:ea typeface="+mn-ea"/>
                <a:cs typeface="+mn-cs"/>
              </a:defRPr>
            </a:lvl2pPr>
            <a:lvl3pPr marL="914400" algn="ctr" rtl="0" eaLnBrk="0" fontAlgn="base" hangingPunct="0">
              <a:spcBef>
                <a:spcPct val="0"/>
              </a:spcBef>
              <a:spcAft>
                <a:spcPct val="0"/>
              </a:spcAft>
              <a:defRPr sz="900" b="1" kern="1200">
                <a:solidFill>
                  <a:schemeClr val="tx1"/>
                </a:solidFill>
                <a:latin typeface="Palatino Linotype" pitchFamily="18" charset="0"/>
                <a:ea typeface="+mn-ea"/>
                <a:cs typeface="+mn-cs"/>
              </a:defRPr>
            </a:lvl3pPr>
            <a:lvl4pPr marL="1371600" algn="ctr" rtl="0" eaLnBrk="0" fontAlgn="base" hangingPunct="0">
              <a:spcBef>
                <a:spcPct val="0"/>
              </a:spcBef>
              <a:spcAft>
                <a:spcPct val="0"/>
              </a:spcAft>
              <a:defRPr sz="900" b="1" kern="1200">
                <a:solidFill>
                  <a:schemeClr val="tx1"/>
                </a:solidFill>
                <a:latin typeface="Palatino Linotype" pitchFamily="18" charset="0"/>
                <a:ea typeface="+mn-ea"/>
                <a:cs typeface="+mn-cs"/>
              </a:defRPr>
            </a:lvl4pPr>
            <a:lvl5pPr marL="1828800" algn="ctr" rtl="0" eaLnBrk="0" fontAlgn="base" hangingPunct="0">
              <a:spcBef>
                <a:spcPct val="0"/>
              </a:spcBef>
              <a:spcAft>
                <a:spcPct val="0"/>
              </a:spcAft>
              <a:defRPr sz="900" b="1" kern="1200">
                <a:solidFill>
                  <a:schemeClr val="tx1"/>
                </a:solidFill>
                <a:latin typeface="Palatino Linotype" pitchFamily="18" charset="0"/>
                <a:ea typeface="+mn-ea"/>
                <a:cs typeface="+mn-cs"/>
              </a:defRPr>
            </a:lvl5pPr>
            <a:lvl6pPr marL="2286000" algn="l" defTabSz="914400" rtl="0" eaLnBrk="1" latinLnBrk="0" hangingPunct="1">
              <a:defRPr sz="900" b="1" kern="1200">
                <a:solidFill>
                  <a:schemeClr val="tx1"/>
                </a:solidFill>
                <a:latin typeface="Palatino Linotype" pitchFamily="18" charset="0"/>
                <a:ea typeface="+mn-ea"/>
                <a:cs typeface="+mn-cs"/>
              </a:defRPr>
            </a:lvl6pPr>
            <a:lvl7pPr marL="2743200" algn="l" defTabSz="914400" rtl="0" eaLnBrk="1" latinLnBrk="0" hangingPunct="1">
              <a:defRPr sz="900" b="1" kern="1200">
                <a:solidFill>
                  <a:schemeClr val="tx1"/>
                </a:solidFill>
                <a:latin typeface="Palatino Linotype" pitchFamily="18" charset="0"/>
                <a:ea typeface="+mn-ea"/>
                <a:cs typeface="+mn-cs"/>
              </a:defRPr>
            </a:lvl7pPr>
            <a:lvl8pPr marL="3200400" algn="l" defTabSz="914400" rtl="0" eaLnBrk="1" latinLnBrk="0" hangingPunct="1">
              <a:defRPr sz="900" b="1" kern="1200">
                <a:solidFill>
                  <a:schemeClr val="tx1"/>
                </a:solidFill>
                <a:latin typeface="Palatino Linotype" pitchFamily="18" charset="0"/>
                <a:ea typeface="+mn-ea"/>
                <a:cs typeface="+mn-cs"/>
              </a:defRPr>
            </a:lvl8pPr>
            <a:lvl9pPr marL="3657600" algn="l" defTabSz="914400" rtl="0" eaLnBrk="1" latinLnBrk="0" hangingPunct="1">
              <a:defRPr sz="900" b="1" kern="1200">
                <a:solidFill>
                  <a:schemeClr val="tx1"/>
                </a:solidFill>
                <a:latin typeface="Palatino Linotype" pitchFamily="18" charset="0"/>
                <a:ea typeface="+mn-ea"/>
                <a:cs typeface="+mn-cs"/>
              </a:defRPr>
            </a:lvl9pPr>
          </a:lstStyle>
          <a:p>
            <a:pPr defTabSz="914400"/>
            <a:r>
              <a:rPr lang="en-US" sz="800" b="0" dirty="0" smtClean="0">
                <a:solidFill>
                  <a:srgbClr val="000000"/>
                </a:solidFill>
              </a:rPr>
              <a:t>$425</a:t>
            </a:r>
            <a:endParaRPr lang="en-US" sz="800" b="0" dirty="0">
              <a:solidFill>
                <a:srgbClr val="000000"/>
              </a:solidFill>
            </a:endParaRPr>
          </a:p>
        </p:txBody>
      </p:sp>
      <p:sp>
        <p:nvSpPr>
          <p:cNvPr id="24" name="TextBox 33"/>
          <p:cNvSpPr txBox="1">
            <a:spLocks noChangeArrowheads="1"/>
          </p:cNvSpPr>
          <p:nvPr/>
        </p:nvSpPr>
        <p:spPr bwMode="auto">
          <a:xfrm>
            <a:off x="4525930" y="3409605"/>
            <a:ext cx="4491038" cy="544512"/>
          </a:xfrm>
          <a:prstGeom prst="rect">
            <a:avLst/>
          </a:prstGeom>
          <a:noFill/>
          <a:ln w="9525">
            <a:noFill/>
            <a:miter lim="800000"/>
            <a:headEnd/>
            <a:tailEnd/>
          </a:ln>
        </p:spPr>
        <p:txBody>
          <a:bodyPr>
            <a:spAutoFit/>
          </a:bodyPr>
          <a:lstStyle/>
          <a:p>
            <a:pPr algn="ctr" defTabSz="914400" eaLnBrk="0" hangingPunct="0"/>
            <a:r>
              <a:rPr lang="en-US" sz="1200" b="1" u="sng" dirty="0">
                <a:solidFill>
                  <a:srgbClr val="000000"/>
                </a:solidFill>
                <a:latin typeface="Palatino Linotype" pitchFamily="18" charset="0"/>
                <a:ea typeface="+mn-ea"/>
              </a:rPr>
              <a:t>Cumulative Uninvested Private Equity Capital</a:t>
            </a:r>
          </a:p>
          <a:p>
            <a:pPr algn="ctr" defTabSz="914400" eaLnBrk="0" hangingPunct="0"/>
            <a:endParaRPr lang="en-US" sz="1200" u="sng" baseline="40000" dirty="0">
              <a:solidFill>
                <a:srgbClr val="000000"/>
              </a:solidFill>
              <a:latin typeface="Palatino Linotype" pitchFamily="18" charset="0"/>
              <a:ea typeface="+mn-ea"/>
            </a:endParaRPr>
          </a:p>
          <a:p>
            <a:pPr algn="ctr" defTabSz="914400" eaLnBrk="0" hangingPunct="0"/>
            <a:r>
              <a:rPr lang="en-US" sz="1400" i="1" baseline="30000" dirty="0">
                <a:solidFill>
                  <a:srgbClr val="000000"/>
                </a:solidFill>
                <a:latin typeface="Palatino Linotype" pitchFamily="18" charset="0"/>
                <a:ea typeface="+mn-ea"/>
              </a:rPr>
              <a:t>($ in Billions)</a:t>
            </a:r>
          </a:p>
        </p:txBody>
      </p:sp>
      <p:sp>
        <p:nvSpPr>
          <p:cNvPr id="25" name="Rectangle 24"/>
          <p:cNvSpPr>
            <a:spLocks noChangeArrowheads="1"/>
          </p:cNvSpPr>
          <p:nvPr/>
        </p:nvSpPr>
        <p:spPr bwMode="auto">
          <a:xfrm>
            <a:off x="457200" y="6103160"/>
            <a:ext cx="4965700" cy="320675"/>
          </a:xfrm>
          <a:prstGeom prst="rect">
            <a:avLst/>
          </a:prstGeom>
          <a:noFill/>
          <a:ln w="9525" algn="ctr">
            <a:noFill/>
            <a:miter lim="800000"/>
            <a:headEnd/>
            <a:tailEnd/>
          </a:ln>
        </p:spPr>
        <p:txBody>
          <a:bodyPr/>
          <a:lstStyle/>
          <a:p>
            <a:pPr defTabSz="914400" eaLnBrk="0" hangingPunct="0">
              <a:spcBef>
                <a:spcPct val="10000"/>
              </a:spcBef>
              <a:spcAft>
                <a:spcPct val="10000"/>
              </a:spcAft>
              <a:buClr>
                <a:srgbClr val="000000"/>
              </a:buClr>
              <a:buSzPct val="55000"/>
              <a:tabLst>
                <a:tab pos="2292350" algn="l"/>
              </a:tabLst>
            </a:pPr>
            <a:r>
              <a:rPr lang="en-US" sz="800" b="1" dirty="0" smtClean="0">
                <a:solidFill>
                  <a:srgbClr val="000000"/>
                </a:solidFill>
                <a:latin typeface="Palatino Linotype" pitchFamily="18" charset="0"/>
                <a:ea typeface="+mn-ea"/>
              </a:rPr>
              <a:t>Sources:</a:t>
            </a:r>
            <a:r>
              <a:rPr lang="en-US" sz="800" dirty="0" smtClean="0">
                <a:solidFill>
                  <a:srgbClr val="000000"/>
                </a:solidFill>
                <a:latin typeface="Palatino Linotype" pitchFamily="18" charset="0"/>
                <a:ea typeface="+mn-ea"/>
              </a:rPr>
              <a:t>  Capital </a:t>
            </a:r>
            <a:r>
              <a:rPr lang="en-US" sz="800" dirty="0">
                <a:solidFill>
                  <a:srgbClr val="000000"/>
                </a:solidFill>
                <a:latin typeface="Palatino Linotype" pitchFamily="18" charset="0"/>
                <a:ea typeface="+mn-ea"/>
              </a:rPr>
              <a:t>IQ, </a:t>
            </a:r>
            <a:r>
              <a:rPr lang="en-US" sz="800" dirty="0" err="1">
                <a:solidFill>
                  <a:srgbClr val="000000"/>
                </a:solidFill>
                <a:latin typeface="Palatino Linotype" pitchFamily="18" charset="0"/>
                <a:ea typeface="+mn-ea"/>
              </a:rPr>
              <a:t>PitchBook</a:t>
            </a:r>
            <a:r>
              <a:rPr lang="en-US" sz="800" dirty="0" smtClean="0">
                <a:solidFill>
                  <a:srgbClr val="000000"/>
                </a:solidFill>
                <a:latin typeface="Palatino Linotype" pitchFamily="18" charset="0"/>
                <a:ea typeface="+mn-ea"/>
              </a:rPr>
              <a:t>.</a:t>
            </a:r>
            <a:endParaRPr lang="en-US" sz="800" dirty="0">
              <a:solidFill>
                <a:srgbClr val="000000"/>
              </a:solidFill>
              <a:latin typeface="Palatino Linotype" pitchFamily="18" charset="0"/>
              <a:ea typeface="+mn-ea"/>
            </a:endParaRPr>
          </a:p>
        </p:txBody>
      </p:sp>
    </p:spTree>
    <p:extLst>
      <p:ext uri="{BB962C8B-B14F-4D97-AF65-F5344CB8AC3E}">
        <p14:creationId xmlns:p14="http://schemas.microsoft.com/office/powerpoint/2010/main" xmlns="" val="13475404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0"/>
          </p:nvPr>
        </p:nvSpPr>
        <p:spPr/>
        <p:txBody>
          <a:bodyPr/>
          <a:lstStyle/>
          <a:p>
            <a:r>
              <a:rPr lang="en-US" dirty="0" smtClean="0">
                <a:solidFill>
                  <a:srgbClr val="000000"/>
                </a:solidFill>
              </a:rPr>
              <a:t>11</a:t>
            </a:r>
            <a:endParaRPr lang="en-US" dirty="0">
              <a:solidFill>
                <a:srgbClr val="000000"/>
              </a:solidFill>
            </a:endParaRPr>
          </a:p>
        </p:txBody>
      </p:sp>
      <p:sp>
        <p:nvSpPr>
          <p:cNvPr id="33" name="Text Box 3"/>
          <p:cNvSpPr txBox="1">
            <a:spLocks noChangeArrowheads="1"/>
          </p:cNvSpPr>
          <p:nvPr/>
        </p:nvSpPr>
        <p:spPr bwMode="auto">
          <a:xfrm>
            <a:off x="152054" y="355609"/>
            <a:ext cx="7735887" cy="369332"/>
          </a:xfrm>
          <a:prstGeom prst="rect">
            <a:avLst/>
          </a:prstGeom>
          <a:noFill/>
          <a:ln w="9525">
            <a:noFill/>
            <a:miter lim="800000"/>
            <a:headEnd/>
            <a:tailEnd/>
          </a:ln>
          <a:effectLst/>
        </p:spPr>
        <p:txBody>
          <a:bodyPr>
            <a:spAutoFit/>
          </a:bodyPr>
          <a:lstStyle/>
          <a:p>
            <a:pPr defTabSz="914400" eaLnBrk="0" hangingPunct="0">
              <a:spcBef>
                <a:spcPct val="50000"/>
              </a:spcBef>
            </a:pPr>
            <a:r>
              <a:rPr lang="en-US" b="1" dirty="0">
                <a:solidFill>
                  <a:srgbClr val="000000"/>
                </a:solidFill>
                <a:latin typeface="Palatino Linotype" pitchFamily="18" charset="0"/>
                <a:ea typeface="+mn-ea"/>
              </a:rPr>
              <a:t>M&amp;A / Capital Markets Outlook</a:t>
            </a:r>
          </a:p>
        </p:txBody>
      </p:sp>
      <p:sp>
        <p:nvSpPr>
          <p:cNvPr id="5" name="Text Box 37"/>
          <p:cNvSpPr txBox="1">
            <a:spLocks noChangeArrowheads="1"/>
          </p:cNvSpPr>
          <p:nvPr/>
        </p:nvSpPr>
        <p:spPr bwMode="auto">
          <a:xfrm>
            <a:off x="-76200" y="5160962"/>
            <a:ext cx="3962400" cy="56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4400"/>
            <a:r>
              <a:rPr lang="en-US" sz="1100" b="1" i="1" dirty="0" smtClean="0">
                <a:solidFill>
                  <a:srgbClr val="000000"/>
                </a:solidFill>
                <a:latin typeface="Palatino Linotype"/>
                <a:ea typeface="+mn-ea"/>
              </a:rPr>
              <a:t>Political Environment</a:t>
            </a:r>
            <a:endParaRPr lang="en-US" sz="800" b="1" i="1" dirty="0">
              <a:solidFill>
                <a:srgbClr val="000000"/>
              </a:solidFill>
              <a:latin typeface="Palatino Linotype"/>
              <a:ea typeface="+mn-ea"/>
            </a:endParaRPr>
          </a:p>
          <a:p>
            <a:pPr defTabSz="914400"/>
            <a:r>
              <a:rPr lang="en-US" sz="800" b="1" i="1" dirty="0">
                <a:solidFill>
                  <a:srgbClr val="000000"/>
                </a:solidFill>
                <a:latin typeface="Palatino Linotype"/>
                <a:ea typeface="+mn-ea"/>
              </a:rPr>
              <a:t>           Less			                     More</a:t>
            </a:r>
          </a:p>
          <a:p>
            <a:pPr defTabSz="914400"/>
            <a:r>
              <a:rPr lang="en-US" sz="800" b="1" i="1" dirty="0">
                <a:solidFill>
                  <a:srgbClr val="000000"/>
                </a:solidFill>
                <a:latin typeface="Palatino Linotype"/>
                <a:ea typeface="+mn-ea"/>
              </a:rPr>
              <a:t>      Favorable</a:t>
            </a:r>
            <a:r>
              <a:rPr lang="en-US" sz="1200" b="1" i="1" dirty="0">
                <a:solidFill>
                  <a:srgbClr val="000000"/>
                </a:solidFill>
                <a:latin typeface="Palatino Linotype"/>
                <a:ea typeface="+mn-ea"/>
              </a:rPr>
              <a:t>                                                           </a:t>
            </a:r>
            <a:r>
              <a:rPr lang="en-US" sz="1200" b="1" i="1" dirty="0" smtClean="0">
                <a:solidFill>
                  <a:srgbClr val="000000"/>
                </a:solidFill>
                <a:latin typeface="Palatino Linotype"/>
                <a:ea typeface="+mn-ea"/>
              </a:rPr>
              <a:t>         </a:t>
            </a:r>
            <a:r>
              <a:rPr lang="en-US" sz="800" b="1" i="1" dirty="0">
                <a:solidFill>
                  <a:srgbClr val="000000"/>
                </a:solidFill>
                <a:latin typeface="Palatino Linotype"/>
                <a:ea typeface="+mn-ea"/>
              </a:rPr>
              <a:t>Favorable</a:t>
            </a:r>
            <a:r>
              <a:rPr lang="en-US" sz="1200" b="1" i="1" dirty="0">
                <a:solidFill>
                  <a:srgbClr val="000000"/>
                </a:solidFill>
                <a:latin typeface="Palatino Linotype"/>
                <a:ea typeface="+mn-ea"/>
              </a:rPr>
              <a:t>           </a:t>
            </a:r>
          </a:p>
        </p:txBody>
      </p:sp>
      <p:sp>
        <p:nvSpPr>
          <p:cNvPr id="6" name="Text Box 38"/>
          <p:cNvSpPr txBox="1">
            <a:spLocks noChangeArrowheads="1"/>
          </p:cNvSpPr>
          <p:nvPr/>
        </p:nvSpPr>
        <p:spPr bwMode="auto">
          <a:xfrm>
            <a:off x="-76200" y="3482975"/>
            <a:ext cx="3962400"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4400"/>
            <a:r>
              <a:rPr lang="en-US" sz="1100" b="1" i="1" dirty="0">
                <a:solidFill>
                  <a:srgbClr val="000000"/>
                </a:solidFill>
                <a:latin typeface="Palatino Linotype"/>
                <a:ea typeface="+mn-ea"/>
              </a:rPr>
              <a:t>Health of Financial Sponsor Universe</a:t>
            </a:r>
            <a:endParaRPr lang="en-US" sz="800" b="1" i="1" dirty="0">
              <a:solidFill>
                <a:srgbClr val="000000"/>
              </a:solidFill>
              <a:latin typeface="Palatino Linotype"/>
              <a:ea typeface="+mn-ea"/>
            </a:endParaRPr>
          </a:p>
          <a:p>
            <a:pPr defTabSz="914400"/>
            <a:r>
              <a:rPr lang="en-US" sz="800" b="1" i="1" dirty="0">
                <a:solidFill>
                  <a:srgbClr val="000000"/>
                </a:solidFill>
                <a:latin typeface="Palatino Linotype"/>
                <a:ea typeface="+mn-ea"/>
              </a:rPr>
              <a:t>           Less			                     More</a:t>
            </a:r>
          </a:p>
          <a:p>
            <a:pPr defTabSz="914400"/>
            <a:r>
              <a:rPr lang="en-US" sz="800" b="1" i="1" dirty="0">
                <a:solidFill>
                  <a:srgbClr val="000000"/>
                </a:solidFill>
                <a:latin typeface="Palatino Linotype"/>
                <a:ea typeface="+mn-ea"/>
              </a:rPr>
              <a:t>      Favorable</a:t>
            </a:r>
            <a:r>
              <a:rPr lang="en-US" sz="1200" b="1" i="1" dirty="0">
                <a:solidFill>
                  <a:srgbClr val="000000"/>
                </a:solidFill>
                <a:latin typeface="Palatino Linotype"/>
                <a:ea typeface="+mn-ea"/>
              </a:rPr>
              <a:t>                                                        </a:t>
            </a:r>
            <a:r>
              <a:rPr lang="en-US" sz="1200" b="1" i="1" dirty="0" smtClean="0">
                <a:solidFill>
                  <a:srgbClr val="000000"/>
                </a:solidFill>
                <a:latin typeface="Palatino Linotype"/>
                <a:ea typeface="+mn-ea"/>
              </a:rPr>
              <a:t>            </a:t>
            </a:r>
            <a:r>
              <a:rPr lang="en-US" sz="800" b="1" i="1" dirty="0">
                <a:solidFill>
                  <a:srgbClr val="000000"/>
                </a:solidFill>
                <a:latin typeface="Palatino Linotype"/>
                <a:ea typeface="+mn-ea"/>
              </a:rPr>
              <a:t>Favorable</a:t>
            </a:r>
            <a:r>
              <a:rPr lang="en-US" sz="1200" b="1" i="1" dirty="0">
                <a:solidFill>
                  <a:srgbClr val="000000"/>
                </a:solidFill>
                <a:latin typeface="Palatino Linotype"/>
                <a:ea typeface="+mn-ea"/>
              </a:rPr>
              <a:t>           </a:t>
            </a:r>
          </a:p>
        </p:txBody>
      </p:sp>
      <p:sp>
        <p:nvSpPr>
          <p:cNvPr id="7" name="Text Box 40"/>
          <p:cNvSpPr txBox="1">
            <a:spLocks noChangeArrowheads="1"/>
          </p:cNvSpPr>
          <p:nvPr/>
        </p:nvSpPr>
        <p:spPr bwMode="auto">
          <a:xfrm>
            <a:off x="-76200" y="1258888"/>
            <a:ext cx="3962400"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4400"/>
            <a:r>
              <a:rPr lang="en-US" sz="1100" b="1" i="1" dirty="0">
                <a:solidFill>
                  <a:srgbClr val="000000"/>
                </a:solidFill>
                <a:latin typeface="Palatino Linotype"/>
                <a:ea typeface="+mn-ea"/>
              </a:rPr>
              <a:t>State of </a:t>
            </a:r>
            <a:r>
              <a:rPr lang="en-US" sz="1100" b="1" i="1" dirty="0" smtClean="0">
                <a:solidFill>
                  <a:srgbClr val="000000"/>
                </a:solidFill>
                <a:latin typeface="Palatino Linotype"/>
                <a:ea typeface="+mn-ea"/>
              </a:rPr>
              <a:t>Financing </a:t>
            </a:r>
            <a:r>
              <a:rPr lang="en-US" sz="1100" b="1" i="1" dirty="0">
                <a:solidFill>
                  <a:srgbClr val="000000"/>
                </a:solidFill>
                <a:latin typeface="Palatino Linotype"/>
                <a:ea typeface="+mn-ea"/>
              </a:rPr>
              <a:t>Markets</a:t>
            </a:r>
            <a:endParaRPr lang="en-US" sz="800" b="1" i="1" dirty="0">
              <a:solidFill>
                <a:srgbClr val="000000"/>
              </a:solidFill>
              <a:latin typeface="Palatino Linotype"/>
              <a:ea typeface="+mn-ea"/>
            </a:endParaRPr>
          </a:p>
          <a:p>
            <a:pPr defTabSz="914400"/>
            <a:r>
              <a:rPr lang="en-US" sz="800" b="1" i="1" dirty="0">
                <a:solidFill>
                  <a:srgbClr val="000000"/>
                </a:solidFill>
                <a:latin typeface="Palatino Linotype"/>
                <a:ea typeface="+mn-ea"/>
              </a:rPr>
              <a:t>           Less			                     More</a:t>
            </a:r>
          </a:p>
          <a:p>
            <a:pPr defTabSz="914400"/>
            <a:r>
              <a:rPr lang="en-US" sz="800" b="1" i="1" dirty="0">
                <a:solidFill>
                  <a:srgbClr val="000000"/>
                </a:solidFill>
                <a:latin typeface="Palatino Linotype"/>
                <a:ea typeface="+mn-ea"/>
              </a:rPr>
              <a:t>      Favorable</a:t>
            </a:r>
            <a:r>
              <a:rPr lang="en-US" sz="1200" b="1" i="1" dirty="0">
                <a:solidFill>
                  <a:srgbClr val="000000"/>
                </a:solidFill>
                <a:latin typeface="Palatino Linotype"/>
                <a:ea typeface="+mn-ea"/>
              </a:rPr>
              <a:t>                                                          </a:t>
            </a:r>
            <a:r>
              <a:rPr lang="en-US" sz="1200" b="1" i="1" dirty="0" smtClean="0">
                <a:solidFill>
                  <a:srgbClr val="000000"/>
                </a:solidFill>
                <a:latin typeface="Palatino Linotype"/>
                <a:ea typeface="+mn-ea"/>
              </a:rPr>
              <a:t>          </a:t>
            </a:r>
            <a:r>
              <a:rPr lang="en-US" sz="800" b="1" i="1" dirty="0">
                <a:solidFill>
                  <a:srgbClr val="000000"/>
                </a:solidFill>
                <a:latin typeface="Palatino Linotype"/>
                <a:ea typeface="+mn-ea"/>
              </a:rPr>
              <a:t>Favorable</a:t>
            </a:r>
            <a:r>
              <a:rPr lang="en-US" sz="1200" b="1" i="1" dirty="0">
                <a:solidFill>
                  <a:srgbClr val="000000"/>
                </a:solidFill>
                <a:latin typeface="Palatino Linotype"/>
                <a:ea typeface="+mn-ea"/>
              </a:rPr>
              <a:t>           </a:t>
            </a:r>
          </a:p>
        </p:txBody>
      </p:sp>
      <p:sp>
        <p:nvSpPr>
          <p:cNvPr id="8" name="Text Box 39"/>
          <p:cNvSpPr txBox="1">
            <a:spLocks noChangeArrowheads="1"/>
          </p:cNvSpPr>
          <p:nvPr/>
        </p:nvSpPr>
        <p:spPr bwMode="auto">
          <a:xfrm>
            <a:off x="-76200" y="2568575"/>
            <a:ext cx="3962400"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4400"/>
            <a:r>
              <a:rPr lang="en-US" sz="1100" b="1" i="1" dirty="0">
                <a:solidFill>
                  <a:srgbClr val="000000"/>
                </a:solidFill>
                <a:latin typeface="Palatino Linotype"/>
                <a:ea typeface="+mn-ea"/>
              </a:rPr>
              <a:t>Health of Strategic Buyer Universe</a:t>
            </a:r>
            <a:endParaRPr lang="en-US" sz="800" b="1" i="1" dirty="0">
              <a:solidFill>
                <a:srgbClr val="000000"/>
              </a:solidFill>
              <a:latin typeface="Palatino Linotype"/>
              <a:ea typeface="+mn-ea"/>
            </a:endParaRPr>
          </a:p>
          <a:p>
            <a:pPr defTabSz="914400"/>
            <a:r>
              <a:rPr lang="en-US" sz="800" b="1" i="1" dirty="0">
                <a:solidFill>
                  <a:srgbClr val="000000"/>
                </a:solidFill>
                <a:latin typeface="Palatino Linotype"/>
                <a:ea typeface="+mn-ea"/>
              </a:rPr>
              <a:t>           Less			                     More</a:t>
            </a:r>
          </a:p>
          <a:p>
            <a:pPr defTabSz="914400"/>
            <a:r>
              <a:rPr lang="en-US" sz="800" b="1" i="1" dirty="0">
                <a:solidFill>
                  <a:srgbClr val="000000"/>
                </a:solidFill>
                <a:latin typeface="Palatino Linotype"/>
                <a:ea typeface="+mn-ea"/>
              </a:rPr>
              <a:t>      Favorable</a:t>
            </a:r>
            <a:r>
              <a:rPr lang="en-US" sz="1200" b="1" i="1" dirty="0">
                <a:solidFill>
                  <a:srgbClr val="000000"/>
                </a:solidFill>
                <a:latin typeface="Palatino Linotype"/>
                <a:ea typeface="+mn-ea"/>
              </a:rPr>
              <a:t>                                                           </a:t>
            </a:r>
            <a:r>
              <a:rPr lang="en-US" sz="1200" b="1" i="1" dirty="0" smtClean="0">
                <a:solidFill>
                  <a:srgbClr val="000000"/>
                </a:solidFill>
                <a:latin typeface="Palatino Linotype"/>
                <a:ea typeface="+mn-ea"/>
              </a:rPr>
              <a:t>         </a:t>
            </a:r>
            <a:r>
              <a:rPr lang="en-US" sz="800" b="1" i="1" dirty="0">
                <a:solidFill>
                  <a:srgbClr val="000000"/>
                </a:solidFill>
                <a:latin typeface="Palatino Linotype"/>
                <a:ea typeface="+mn-ea"/>
              </a:rPr>
              <a:t>Favorable</a:t>
            </a:r>
            <a:r>
              <a:rPr lang="en-US" sz="1200" b="1" i="1" dirty="0">
                <a:solidFill>
                  <a:srgbClr val="000000"/>
                </a:solidFill>
                <a:latin typeface="Palatino Linotype"/>
                <a:ea typeface="+mn-ea"/>
              </a:rPr>
              <a:t>           </a:t>
            </a:r>
          </a:p>
        </p:txBody>
      </p:sp>
      <p:sp>
        <p:nvSpPr>
          <p:cNvPr id="9" name="Text Box 5"/>
          <p:cNvSpPr txBox="1">
            <a:spLocks noChangeArrowheads="1"/>
          </p:cNvSpPr>
          <p:nvPr/>
        </p:nvSpPr>
        <p:spPr bwMode="auto">
          <a:xfrm>
            <a:off x="-76200" y="4326463"/>
            <a:ext cx="3962400" cy="56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4400"/>
            <a:r>
              <a:rPr lang="en-US" sz="1100" b="1" i="1" dirty="0" smtClean="0">
                <a:solidFill>
                  <a:srgbClr val="000000"/>
                </a:solidFill>
                <a:latin typeface="Palatino Linotype"/>
                <a:ea typeface="+mn-ea"/>
              </a:rPr>
              <a:t>Overall Economy</a:t>
            </a:r>
            <a:endParaRPr lang="en-US" sz="800" b="1" i="1" dirty="0">
              <a:solidFill>
                <a:srgbClr val="000000"/>
              </a:solidFill>
              <a:latin typeface="Palatino Linotype"/>
              <a:ea typeface="+mn-ea"/>
            </a:endParaRPr>
          </a:p>
          <a:p>
            <a:pPr defTabSz="914400"/>
            <a:r>
              <a:rPr lang="en-US" sz="800" b="1" i="1" dirty="0">
                <a:solidFill>
                  <a:srgbClr val="000000"/>
                </a:solidFill>
                <a:latin typeface="Palatino Linotype"/>
                <a:ea typeface="+mn-ea"/>
              </a:rPr>
              <a:t>           Less			                     More</a:t>
            </a:r>
          </a:p>
          <a:p>
            <a:pPr defTabSz="914400"/>
            <a:r>
              <a:rPr lang="en-US" sz="800" b="1" i="1" dirty="0">
                <a:solidFill>
                  <a:srgbClr val="000000"/>
                </a:solidFill>
                <a:latin typeface="Palatino Linotype"/>
                <a:ea typeface="+mn-ea"/>
              </a:rPr>
              <a:t>      Favorable</a:t>
            </a:r>
            <a:r>
              <a:rPr lang="en-US" sz="1200" b="1" i="1" dirty="0">
                <a:solidFill>
                  <a:srgbClr val="000000"/>
                </a:solidFill>
                <a:latin typeface="Palatino Linotype"/>
                <a:ea typeface="+mn-ea"/>
              </a:rPr>
              <a:t>                                                         </a:t>
            </a:r>
            <a:r>
              <a:rPr lang="en-US" sz="1200" b="1" i="1" dirty="0" smtClean="0">
                <a:solidFill>
                  <a:srgbClr val="000000"/>
                </a:solidFill>
                <a:latin typeface="Palatino Linotype"/>
                <a:ea typeface="+mn-ea"/>
              </a:rPr>
              <a:t>           </a:t>
            </a:r>
            <a:r>
              <a:rPr lang="en-US" sz="800" b="1" i="1" dirty="0">
                <a:solidFill>
                  <a:srgbClr val="000000"/>
                </a:solidFill>
                <a:latin typeface="Palatino Linotype"/>
                <a:ea typeface="+mn-ea"/>
              </a:rPr>
              <a:t>Favorable</a:t>
            </a:r>
            <a:r>
              <a:rPr lang="en-US" sz="1200" b="1" i="1" dirty="0">
                <a:solidFill>
                  <a:srgbClr val="000000"/>
                </a:solidFill>
                <a:latin typeface="Palatino Linotype"/>
                <a:ea typeface="+mn-ea"/>
              </a:rPr>
              <a:t>           </a:t>
            </a:r>
          </a:p>
        </p:txBody>
      </p:sp>
      <p:sp>
        <p:nvSpPr>
          <p:cNvPr id="10" name="Rectangle 9"/>
          <p:cNvSpPr>
            <a:spLocks noChangeArrowheads="1"/>
          </p:cNvSpPr>
          <p:nvPr/>
        </p:nvSpPr>
        <p:spPr bwMode="auto">
          <a:xfrm>
            <a:off x="4359029" y="1122363"/>
            <a:ext cx="4632571" cy="827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342900" indent="-342900" defTabSz="914400">
              <a:buFont typeface="Wingdings" pitchFamily="2" charset="2"/>
              <a:buNone/>
            </a:pPr>
            <a:endParaRPr lang="en-US" sz="1100" b="1" dirty="0">
              <a:solidFill>
                <a:srgbClr val="000000"/>
              </a:solidFill>
              <a:latin typeface="Palatino Linotype"/>
              <a:ea typeface="+mn-ea"/>
            </a:endParaRP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Strengthening financing market for both asset-based and cash-flow facilities</a:t>
            </a: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Aggressive financing for high-quality companies &gt; $10 million EBITDA</a:t>
            </a:r>
          </a:p>
          <a:p>
            <a:pPr marL="742950" lvl="1" indent="-285750" defTabSz="914400">
              <a:buSzPct val="85000"/>
              <a:buFont typeface="Wingdings" pitchFamily="2" charset="2"/>
              <a:buChar char="§"/>
            </a:pPr>
            <a:r>
              <a:rPr lang="en-US" sz="1100" dirty="0">
                <a:solidFill>
                  <a:srgbClr val="000000"/>
                </a:solidFill>
                <a:latin typeface="Palatino Linotype"/>
                <a:ea typeface="+mn-ea"/>
              </a:rPr>
              <a:t>Financing for companies with less than $5 million of EBITDA is still somewhat difficult </a:t>
            </a: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Interest rates at all-time lows</a:t>
            </a:r>
          </a:p>
        </p:txBody>
      </p:sp>
      <p:sp>
        <p:nvSpPr>
          <p:cNvPr id="11" name="AutoShape 10"/>
          <p:cNvSpPr>
            <a:spLocks noChangeArrowheads="1"/>
          </p:cNvSpPr>
          <p:nvPr/>
        </p:nvSpPr>
        <p:spPr bwMode="auto">
          <a:xfrm>
            <a:off x="752475" y="3709987"/>
            <a:ext cx="2387600" cy="228600"/>
          </a:xfrm>
          <a:prstGeom prst="roundRect">
            <a:avLst>
              <a:gd name="adj" fmla="val 16667"/>
            </a:avLst>
          </a:prstGeom>
          <a:noFill/>
          <a:ln w="9525">
            <a:solidFill>
              <a:srgbClr val="B2B2B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12" name="AutoShape 11"/>
          <p:cNvSpPr>
            <a:spLocks noChangeArrowheads="1"/>
          </p:cNvSpPr>
          <p:nvPr/>
        </p:nvSpPr>
        <p:spPr bwMode="auto">
          <a:xfrm>
            <a:off x="752475" y="4570938"/>
            <a:ext cx="2387600" cy="228600"/>
          </a:xfrm>
          <a:prstGeom prst="roundRect">
            <a:avLst>
              <a:gd name="adj" fmla="val 16667"/>
            </a:avLst>
          </a:prstGeom>
          <a:noFill/>
          <a:ln w="9525">
            <a:solidFill>
              <a:srgbClr val="B2B2B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13" name="AutoShape 12"/>
          <p:cNvSpPr>
            <a:spLocks noChangeArrowheads="1"/>
          </p:cNvSpPr>
          <p:nvPr/>
        </p:nvSpPr>
        <p:spPr bwMode="auto">
          <a:xfrm>
            <a:off x="752475" y="5392737"/>
            <a:ext cx="2387600" cy="228600"/>
          </a:xfrm>
          <a:prstGeom prst="roundRect">
            <a:avLst>
              <a:gd name="adj" fmla="val 16667"/>
            </a:avLst>
          </a:prstGeom>
          <a:noFill/>
          <a:ln w="9525">
            <a:solidFill>
              <a:srgbClr val="B2B2B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14" name="AutoShape 13"/>
          <p:cNvSpPr>
            <a:spLocks noChangeArrowheads="1"/>
          </p:cNvSpPr>
          <p:nvPr/>
        </p:nvSpPr>
        <p:spPr bwMode="auto">
          <a:xfrm>
            <a:off x="750888" y="3708400"/>
            <a:ext cx="2338387" cy="228600"/>
          </a:xfrm>
          <a:prstGeom prst="roundRect">
            <a:avLst>
              <a:gd name="adj" fmla="val 16667"/>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rgbClr val="B2B2B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15" name="AutoShape 14"/>
          <p:cNvSpPr>
            <a:spLocks noChangeArrowheads="1"/>
          </p:cNvSpPr>
          <p:nvPr/>
        </p:nvSpPr>
        <p:spPr bwMode="auto">
          <a:xfrm>
            <a:off x="747713" y="4569351"/>
            <a:ext cx="1884362" cy="230187"/>
          </a:xfrm>
          <a:prstGeom prst="roundRect">
            <a:avLst>
              <a:gd name="adj" fmla="val 16667"/>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rgbClr val="B2B2B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16" name="AutoShape 15"/>
          <p:cNvSpPr>
            <a:spLocks noChangeArrowheads="1"/>
          </p:cNvSpPr>
          <p:nvPr/>
        </p:nvSpPr>
        <p:spPr bwMode="auto">
          <a:xfrm>
            <a:off x="752475" y="5392737"/>
            <a:ext cx="1270000" cy="228600"/>
          </a:xfrm>
          <a:prstGeom prst="roundRect">
            <a:avLst>
              <a:gd name="adj" fmla="val 16667"/>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rgbClr val="B2B2B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17" name="Rectangle 16"/>
          <p:cNvSpPr>
            <a:spLocks noChangeArrowheads="1"/>
          </p:cNvSpPr>
          <p:nvPr/>
        </p:nvSpPr>
        <p:spPr bwMode="auto">
          <a:xfrm>
            <a:off x="268288" y="819150"/>
            <a:ext cx="8591550" cy="342900"/>
          </a:xfrm>
          <a:prstGeom prst="rect">
            <a:avLst/>
          </a:prstGeom>
          <a:solidFill>
            <a:schemeClr val="bg1">
              <a:lumMod val="50000"/>
            </a:schemeClr>
          </a:solidFill>
          <a:ln w="9525" algn="ctr">
            <a:solidFill>
              <a:srgbClr val="C0C0C0"/>
            </a:solidFill>
            <a:miter lim="800000"/>
            <a:headEnd/>
            <a:tailEnd/>
          </a:ln>
          <a:effectLst/>
        </p:spPr>
        <p:txBody>
          <a:bodyPr wrap="none" lIns="92075" tIns="46038" rIns="92075" bIns="46038" anchor="ctr"/>
          <a:lstStyle/>
          <a:p>
            <a:pPr defTabSz="914400"/>
            <a:r>
              <a:rPr lang="en-US" sz="1200" b="1" dirty="0">
                <a:solidFill>
                  <a:srgbClr val="FFFFFF"/>
                </a:solidFill>
                <a:effectLst>
                  <a:outerShdw blurRad="38100" dist="38100" dir="2700000" algn="tl">
                    <a:srgbClr val="000000"/>
                  </a:outerShdw>
                </a:effectLst>
                <a:latin typeface="Palatino Linotype"/>
                <a:ea typeface="+mn-ea"/>
              </a:rPr>
              <a:t>	     Attribute	                                    </a:t>
            </a:r>
            <a:r>
              <a:rPr lang="en-US" sz="1200" b="1" dirty="0" smtClean="0">
                <a:solidFill>
                  <a:srgbClr val="FFFFFF"/>
                </a:solidFill>
                <a:effectLst>
                  <a:outerShdw blurRad="38100" dist="38100" dir="2700000" algn="tl">
                    <a:srgbClr val="000000"/>
                  </a:outerShdw>
                </a:effectLst>
                <a:latin typeface="Palatino Linotype"/>
                <a:ea typeface="+mn-ea"/>
              </a:rPr>
              <a:t>           </a:t>
            </a:r>
            <a:r>
              <a:rPr lang="en-US" sz="1200" b="1" dirty="0">
                <a:solidFill>
                  <a:srgbClr val="FFFFFF"/>
                </a:solidFill>
                <a:effectLst>
                  <a:outerShdw blurRad="38100" dist="38100" dir="2700000" algn="tl">
                    <a:srgbClr val="000000"/>
                  </a:outerShdw>
                </a:effectLst>
                <a:latin typeface="Palatino Linotype"/>
                <a:ea typeface="+mn-ea"/>
              </a:rPr>
              <a:t>Outlook 		          Commentary</a:t>
            </a:r>
          </a:p>
        </p:txBody>
      </p:sp>
      <p:sp>
        <p:nvSpPr>
          <p:cNvPr id="18" name="Rectangle 17"/>
          <p:cNvSpPr>
            <a:spLocks noChangeArrowheads="1"/>
          </p:cNvSpPr>
          <p:nvPr/>
        </p:nvSpPr>
        <p:spPr bwMode="auto">
          <a:xfrm>
            <a:off x="4359029" y="5086350"/>
            <a:ext cx="4632571" cy="50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742950" lvl="1" indent="-285750" defTabSz="914400">
              <a:buSzPct val="85000"/>
              <a:buFont typeface="Wingdings" pitchFamily="2" charset="2"/>
              <a:buChar char="§"/>
            </a:pPr>
            <a:r>
              <a:rPr lang="en-US" sz="1100" dirty="0">
                <a:solidFill>
                  <a:srgbClr val="000000"/>
                </a:solidFill>
                <a:latin typeface="Palatino Linotype" pitchFamily="18" charset="0"/>
                <a:ea typeface="+mn-ea"/>
              </a:rPr>
              <a:t>Political gridlock in Washington with unclear </a:t>
            </a:r>
            <a:r>
              <a:rPr lang="en-US" sz="1100" dirty="0" smtClean="0">
                <a:solidFill>
                  <a:srgbClr val="000000"/>
                </a:solidFill>
                <a:latin typeface="Palatino Linotype" pitchFamily="18" charset="0"/>
                <a:ea typeface="+mn-ea"/>
              </a:rPr>
              <a:t>policies going forward</a:t>
            </a:r>
            <a:endParaRPr lang="en-US" sz="1100" dirty="0">
              <a:solidFill>
                <a:srgbClr val="000000"/>
              </a:solidFill>
              <a:latin typeface="Palatino Linotype" pitchFamily="18" charset="0"/>
              <a:ea typeface="+mn-ea"/>
            </a:endParaRPr>
          </a:p>
          <a:p>
            <a:pPr marL="742950" lvl="1" indent="-285750" defTabSz="914400">
              <a:buSzPct val="85000"/>
              <a:buFont typeface="Wingdings" pitchFamily="2" charset="2"/>
              <a:buChar char="§"/>
            </a:pPr>
            <a:r>
              <a:rPr lang="en-US" sz="1100" dirty="0" smtClean="0">
                <a:solidFill>
                  <a:srgbClr val="000000"/>
                </a:solidFill>
                <a:latin typeface="Palatino Linotype" pitchFamily="18" charset="0"/>
                <a:ea typeface="+mn-ea"/>
              </a:rPr>
              <a:t>Expectation that taxes will increase regardless of political party</a:t>
            </a:r>
          </a:p>
        </p:txBody>
      </p:sp>
      <p:sp>
        <p:nvSpPr>
          <p:cNvPr id="19" name="Rectangle 18"/>
          <p:cNvSpPr>
            <a:spLocks noChangeArrowheads="1"/>
          </p:cNvSpPr>
          <p:nvPr/>
        </p:nvSpPr>
        <p:spPr bwMode="auto">
          <a:xfrm>
            <a:off x="4359029" y="4057650"/>
            <a:ext cx="4632571"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342900" indent="-342900" defTabSz="914400">
              <a:buSzPct val="85000"/>
              <a:buFont typeface="Wingdings" pitchFamily="2" charset="2"/>
              <a:buChar char="§"/>
            </a:pPr>
            <a:endParaRPr lang="en-US" sz="1100" b="1" dirty="0" smtClean="0">
              <a:solidFill>
                <a:srgbClr val="000000"/>
              </a:solidFill>
              <a:latin typeface="Palatino Linotype"/>
              <a:ea typeface="+mn-ea"/>
            </a:endParaRP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Real </a:t>
            </a:r>
            <a:r>
              <a:rPr lang="en-US" sz="1100" dirty="0">
                <a:solidFill>
                  <a:srgbClr val="000000"/>
                </a:solidFill>
                <a:latin typeface="Palatino Linotype"/>
                <a:ea typeface="+mn-ea"/>
              </a:rPr>
              <a:t>gross domestic product increased at an annual rate of 2.2% in Q1 ’12, compared to a 0.4% annual  growth  rate  in  Q1 ’11</a:t>
            </a:r>
          </a:p>
          <a:p>
            <a:pPr marL="742950" lvl="1" indent="-285750" defTabSz="914400">
              <a:buSzPct val="85000"/>
              <a:buFont typeface="Wingdings" pitchFamily="2" charset="2"/>
              <a:buChar char="§"/>
            </a:pPr>
            <a:r>
              <a:rPr lang="en-US" sz="1100" dirty="0">
                <a:solidFill>
                  <a:srgbClr val="000000"/>
                </a:solidFill>
                <a:latin typeface="Palatino Linotype"/>
                <a:ea typeface="+mn-ea"/>
              </a:rPr>
              <a:t>Modest growth forecasted for 2012 and 2013</a:t>
            </a:r>
          </a:p>
        </p:txBody>
      </p:sp>
      <p:sp>
        <p:nvSpPr>
          <p:cNvPr id="20" name="Rectangle 19"/>
          <p:cNvSpPr>
            <a:spLocks noChangeArrowheads="1"/>
          </p:cNvSpPr>
          <p:nvPr/>
        </p:nvSpPr>
        <p:spPr bwMode="auto">
          <a:xfrm>
            <a:off x="4359029" y="3209925"/>
            <a:ext cx="4632571"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342900" indent="-342900" defTabSz="914400">
              <a:buSzPct val="85000"/>
              <a:buFont typeface="Wingdings" pitchFamily="2" charset="2"/>
              <a:buChar char="§"/>
            </a:pPr>
            <a:endParaRPr lang="en-US" sz="1100" b="1" dirty="0">
              <a:solidFill>
                <a:srgbClr val="000000"/>
              </a:solidFill>
              <a:latin typeface="Palatino Linotype"/>
              <a:ea typeface="+mn-ea"/>
            </a:endParaRP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Private equity undeployed capital stands </a:t>
            </a:r>
            <a:r>
              <a:rPr lang="en-US" sz="1100" dirty="0">
                <a:solidFill>
                  <a:srgbClr val="000000"/>
                </a:solidFill>
                <a:latin typeface="Palatino Linotype"/>
                <a:ea typeface="+mn-ea"/>
              </a:rPr>
              <a:t>at approximately $425 billion, $100 billion of which is nearing the end of its investment </a:t>
            </a:r>
            <a:r>
              <a:rPr lang="en-US" sz="1100" dirty="0" smtClean="0">
                <a:solidFill>
                  <a:srgbClr val="000000"/>
                </a:solidFill>
                <a:latin typeface="Palatino Linotype"/>
                <a:ea typeface="+mn-ea"/>
              </a:rPr>
              <a:t>horizon</a:t>
            </a: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Need to “spend it or give it back”</a:t>
            </a:r>
            <a:endParaRPr lang="en-US" sz="1100" dirty="0">
              <a:solidFill>
                <a:srgbClr val="000000"/>
              </a:solidFill>
              <a:latin typeface="Palatino Linotype"/>
              <a:ea typeface="+mn-ea"/>
            </a:endParaRPr>
          </a:p>
        </p:txBody>
      </p:sp>
      <p:sp>
        <p:nvSpPr>
          <p:cNvPr id="21" name="Rectangle 20"/>
          <p:cNvSpPr>
            <a:spLocks noChangeArrowheads="1"/>
          </p:cNvSpPr>
          <p:nvPr/>
        </p:nvSpPr>
        <p:spPr bwMode="auto">
          <a:xfrm>
            <a:off x="4359029" y="2455862"/>
            <a:ext cx="4632571"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742950" lvl="1" indent="-285750" defTabSz="914400">
              <a:buSzPct val="85000"/>
              <a:buFont typeface="Wingdings" pitchFamily="2" charset="2"/>
              <a:buChar char="§"/>
            </a:pPr>
            <a:endParaRPr lang="en-US" sz="1100" dirty="0">
              <a:solidFill>
                <a:srgbClr val="000000"/>
              </a:solidFill>
              <a:latin typeface="Palatino Linotype"/>
              <a:ea typeface="+mn-ea"/>
            </a:endParaRP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Unprecedented cash on balance sheets of strategic acquirors</a:t>
            </a: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Targeting acquisitions to drive topline growth</a:t>
            </a:r>
          </a:p>
          <a:p>
            <a:pPr marL="742950" lvl="1" indent="-285750" defTabSz="914400">
              <a:buSzPct val="85000"/>
              <a:buFont typeface="Wingdings" pitchFamily="2" charset="2"/>
              <a:buChar char="§"/>
            </a:pPr>
            <a:r>
              <a:rPr lang="en-US" sz="1100" dirty="0" smtClean="0">
                <a:solidFill>
                  <a:srgbClr val="000000"/>
                </a:solidFill>
                <a:latin typeface="Palatino Linotype"/>
                <a:ea typeface="+mn-ea"/>
              </a:rPr>
              <a:t>Consolidation </a:t>
            </a:r>
            <a:r>
              <a:rPr lang="en-US" sz="1100" dirty="0">
                <a:solidFill>
                  <a:srgbClr val="000000"/>
                </a:solidFill>
                <a:latin typeface="Palatino Linotype"/>
                <a:ea typeface="+mn-ea"/>
              </a:rPr>
              <a:t>taking place at attractive </a:t>
            </a:r>
            <a:r>
              <a:rPr lang="en-US" sz="1100" dirty="0" smtClean="0">
                <a:solidFill>
                  <a:srgbClr val="000000"/>
                </a:solidFill>
                <a:latin typeface="Palatino Linotype"/>
                <a:ea typeface="+mn-ea"/>
              </a:rPr>
              <a:t>valuations in many industries</a:t>
            </a:r>
            <a:endParaRPr lang="en-US" sz="1100" dirty="0">
              <a:solidFill>
                <a:srgbClr val="000000"/>
              </a:solidFill>
              <a:latin typeface="Palatino Linotype"/>
              <a:ea typeface="+mn-ea"/>
            </a:endParaRPr>
          </a:p>
        </p:txBody>
      </p:sp>
      <p:sp>
        <p:nvSpPr>
          <p:cNvPr id="22" name="Text Box 22"/>
          <p:cNvSpPr txBox="1">
            <a:spLocks noChangeArrowheads="1"/>
          </p:cNvSpPr>
          <p:nvPr/>
        </p:nvSpPr>
        <p:spPr bwMode="auto">
          <a:xfrm>
            <a:off x="4010409" y="1633538"/>
            <a:ext cx="649217" cy="216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defTabSz="914400"/>
            <a:r>
              <a:rPr lang="en-US" sz="800" b="1" dirty="0" smtClean="0">
                <a:solidFill>
                  <a:srgbClr val="000000"/>
                </a:solidFill>
                <a:latin typeface="Palatino Linotype"/>
                <a:ea typeface="+mn-ea"/>
              </a:rPr>
              <a:t>Favorable</a:t>
            </a:r>
            <a:endParaRPr lang="en-US" sz="800" b="1" dirty="0">
              <a:solidFill>
                <a:srgbClr val="000000"/>
              </a:solidFill>
              <a:latin typeface="Palatino Linotype"/>
              <a:ea typeface="+mn-ea"/>
            </a:endParaRPr>
          </a:p>
        </p:txBody>
      </p:sp>
      <p:sp>
        <p:nvSpPr>
          <p:cNvPr id="23" name="AutoShape 23"/>
          <p:cNvSpPr>
            <a:spLocks noChangeArrowheads="1"/>
          </p:cNvSpPr>
          <p:nvPr/>
        </p:nvSpPr>
        <p:spPr bwMode="auto">
          <a:xfrm rot="16200000">
            <a:off x="4157218" y="3430587"/>
            <a:ext cx="368300" cy="419100"/>
          </a:xfrm>
          <a:prstGeom prst="homePlate">
            <a:avLst>
              <a:gd name="adj" fmla="val 25000"/>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defTabSz="914400" eaLnBrk="0" hangingPunct="0"/>
            <a:endParaRPr lang="en-US" sz="1600" b="1" dirty="0">
              <a:solidFill>
                <a:srgbClr val="000000"/>
              </a:solidFill>
              <a:latin typeface="Palatino Linotype"/>
              <a:ea typeface="+mn-ea"/>
            </a:endParaRPr>
          </a:p>
        </p:txBody>
      </p:sp>
      <p:sp>
        <p:nvSpPr>
          <p:cNvPr id="24" name="Text Box 24"/>
          <p:cNvSpPr txBox="1">
            <a:spLocks noChangeArrowheads="1"/>
          </p:cNvSpPr>
          <p:nvPr/>
        </p:nvSpPr>
        <p:spPr bwMode="auto">
          <a:xfrm>
            <a:off x="3879405" y="3794125"/>
            <a:ext cx="9175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defTabSz="914400"/>
            <a:r>
              <a:rPr lang="en-US" sz="800" b="1" dirty="0">
                <a:solidFill>
                  <a:srgbClr val="000000"/>
                </a:solidFill>
                <a:latin typeface="Palatino Linotype"/>
                <a:ea typeface="+mn-ea"/>
              </a:rPr>
              <a:t>Very Favorable</a:t>
            </a:r>
          </a:p>
        </p:txBody>
      </p:sp>
      <p:sp>
        <p:nvSpPr>
          <p:cNvPr id="25" name="AutoShape 25"/>
          <p:cNvSpPr>
            <a:spLocks noChangeArrowheads="1"/>
          </p:cNvSpPr>
          <p:nvPr/>
        </p:nvSpPr>
        <p:spPr bwMode="auto">
          <a:xfrm rot="18963534">
            <a:off x="4163568" y="4340751"/>
            <a:ext cx="368300" cy="419100"/>
          </a:xfrm>
          <a:prstGeom prst="homePlate">
            <a:avLst>
              <a:gd name="adj" fmla="val 25000"/>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defTabSz="914400" eaLnBrk="0" hangingPunct="0"/>
            <a:endParaRPr lang="en-US" sz="1600" b="1" dirty="0">
              <a:solidFill>
                <a:srgbClr val="000000"/>
              </a:solidFill>
              <a:latin typeface="Palatino Linotype"/>
              <a:ea typeface="+mn-ea"/>
            </a:endParaRPr>
          </a:p>
        </p:txBody>
      </p:sp>
      <p:sp>
        <p:nvSpPr>
          <p:cNvPr id="26" name="Text Box 26"/>
          <p:cNvSpPr txBox="1">
            <a:spLocks noChangeArrowheads="1"/>
          </p:cNvSpPr>
          <p:nvPr/>
        </p:nvSpPr>
        <p:spPr bwMode="auto">
          <a:xfrm>
            <a:off x="4011168" y="4675713"/>
            <a:ext cx="666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defTabSz="914400"/>
            <a:r>
              <a:rPr lang="en-US" sz="800" b="1" dirty="0">
                <a:solidFill>
                  <a:srgbClr val="000000"/>
                </a:solidFill>
                <a:latin typeface="Palatino Linotype"/>
                <a:ea typeface="+mn-ea"/>
              </a:rPr>
              <a:t>Favorable</a:t>
            </a:r>
          </a:p>
        </p:txBody>
      </p:sp>
      <p:sp>
        <p:nvSpPr>
          <p:cNvPr id="27" name="AutoShape 27"/>
          <p:cNvSpPr>
            <a:spLocks noChangeArrowheads="1"/>
          </p:cNvSpPr>
          <p:nvPr/>
        </p:nvSpPr>
        <p:spPr bwMode="auto">
          <a:xfrm>
            <a:off x="4166743" y="5138737"/>
            <a:ext cx="368300" cy="419100"/>
          </a:xfrm>
          <a:prstGeom prst="homePlate">
            <a:avLst>
              <a:gd name="adj" fmla="val 25000"/>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defTabSz="914400" eaLnBrk="0" hangingPunct="0"/>
            <a:endParaRPr lang="en-US" sz="1600" b="1" dirty="0">
              <a:solidFill>
                <a:srgbClr val="000000"/>
              </a:solidFill>
              <a:latin typeface="Palatino Linotype"/>
              <a:ea typeface="+mn-ea"/>
            </a:endParaRPr>
          </a:p>
        </p:txBody>
      </p:sp>
      <p:sp>
        <p:nvSpPr>
          <p:cNvPr id="28" name="Text Box 28"/>
          <p:cNvSpPr txBox="1">
            <a:spLocks noChangeArrowheads="1"/>
          </p:cNvSpPr>
          <p:nvPr/>
        </p:nvSpPr>
        <p:spPr bwMode="auto">
          <a:xfrm>
            <a:off x="4024713" y="5505450"/>
            <a:ext cx="646011" cy="216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defTabSz="914400"/>
            <a:r>
              <a:rPr lang="en-US" sz="800" b="1" dirty="0" smtClean="0">
                <a:solidFill>
                  <a:srgbClr val="000000"/>
                </a:solidFill>
                <a:latin typeface="Palatino Linotype"/>
                <a:ea typeface="+mn-ea"/>
              </a:rPr>
              <a:t>Uncertain</a:t>
            </a:r>
            <a:endParaRPr lang="en-US" sz="800" b="1" dirty="0">
              <a:solidFill>
                <a:srgbClr val="000000"/>
              </a:solidFill>
              <a:latin typeface="Palatino Linotype"/>
              <a:ea typeface="+mn-ea"/>
            </a:endParaRPr>
          </a:p>
        </p:txBody>
      </p:sp>
      <p:sp>
        <p:nvSpPr>
          <p:cNvPr id="29" name="Text Box 29"/>
          <p:cNvSpPr txBox="1">
            <a:spLocks noChangeArrowheads="1"/>
          </p:cNvSpPr>
          <p:nvPr/>
        </p:nvSpPr>
        <p:spPr bwMode="auto">
          <a:xfrm>
            <a:off x="3879797" y="2916237"/>
            <a:ext cx="904095" cy="216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defTabSz="914400"/>
            <a:r>
              <a:rPr lang="en-US" sz="800" b="1" dirty="0" smtClean="0">
                <a:solidFill>
                  <a:srgbClr val="000000"/>
                </a:solidFill>
                <a:latin typeface="Palatino Linotype"/>
                <a:ea typeface="+mn-ea"/>
              </a:rPr>
              <a:t>Very Favorable</a:t>
            </a:r>
            <a:endParaRPr lang="en-US" sz="800" b="1" dirty="0">
              <a:solidFill>
                <a:srgbClr val="000000"/>
              </a:solidFill>
              <a:latin typeface="Palatino Linotype"/>
              <a:ea typeface="+mn-ea"/>
            </a:endParaRPr>
          </a:p>
        </p:txBody>
      </p:sp>
      <p:sp>
        <p:nvSpPr>
          <p:cNvPr id="30" name="AutoShape 32"/>
          <p:cNvSpPr>
            <a:spLocks noChangeArrowheads="1"/>
          </p:cNvSpPr>
          <p:nvPr/>
        </p:nvSpPr>
        <p:spPr bwMode="auto">
          <a:xfrm>
            <a:off x="752475" y="1517650"/>
            <a:ext cx="1879600" cy="228600"/>
          </a:xfrm>
          <a:prstGeom prst="roundRect">
            <a:avLst>
              <a:gd name="adj" fmla="val 16667"/>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solidFill>
                  <a:srgbClr val="B2B2B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31" name="AutoShape 33"/>
          <p:cNvSpPr>
            <a:spLocks noChangeArrowheads="1"/>
          </p:cNvSpPr>
          <p:nvPr/>
        </p:nvSpPr>
        <p:spPr bwMode="auto">
          <a:xfrm>
            <a:off x="752475" y="1517650"/>
            <a:ext cx="2387600" cy="228600"/>
          </a:xfrm>
          <a:prstGeom prst="roundRect">
            <a:avLst>
              <a:gd name="adj" fmla="val 16667"/>
            </a:avLst>
          </a:prstGeom>
          <a:noFill/>
          <a:ln w="9525">
            <a:solidFill>
              <a:srgbClr val="B2B2B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34" name="AutoShape 34"/>
          <p:cNvSpPr>
            <a:spLocks noChangeArrowheads="1"/>
          </p:cNvSpPr>
          <p:nvPr/>
        </p:nvSpPr>
        <p:spPr bwMode="auto">
          <a:xfrm>
            <a:off x="758825" y="2827337"/>
            <a:ext cx="2387600" cy="228600"/>
          </a:xfrm>
          <a:prstGeom prst="roundRect">
            <a:avLst>
              <a:gd name="adj" fmla="val 16667"/>
            </a:avLst>
          </a:prstGeom>
          <a:noFill/>
          <a:ln w="9525">
            <a:solidFill>
              <a:srgbClr val="B2B2B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35" name="AutoShape 35"/>
          <p:cNvSpPr>
            <a:spLocks noChangeArrowheads="1"/>
          </p:cNvSpPr>
          <p:nvPr/>
        </p:nvSpPr>
        <p:spPr bwMode="auto">
          <a:xfrm>
            <a:off x="758825" y="2827337"/>
            <a:ext cx="2330450" cy="242888"/>
          </a:xfrm>
          <a:prstGeom prst="roundRect">
            <a:avLst>
              <a:gd name="adj" fmla="val 16667"/>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rgbClr val="B2B2B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hangingPunct="0"/>
            <a:endParaRPr lang="en-US" sz="1600" b="1" dirty="0">
              <a:solidFill>
                <a:srgbClr val="000000"/>
              </a:solidFill>
              <a:latin typeface="Palatino Linotype"/>
              <a:ea typeface="+mn-ea"/>
            </a:endParaRPr>
          </a:p>
        </p:txBody>
      </p:sp>
      <p:sp>
        <p:nvSpPr>
          <p:cNvPr id="37" name="AutoShape 21"/>
          <p:cNvSpPr>
            <a:spLocks noChangeArrowheads="1"/>
          </p:cNvSpPr>
          <p:nvPr/>
        </p:nvSpPr>
        <p:spPr bwMode="auto">
          <a:xfrm rot="16200000">
            <a:off x="4161980" y="2560637"/>
            <a:ext cx="368300" cy="419100"/>
          </a:xfrm>
          <a:prstGeom prst="homePlate">
            <a:avLst>
              <a:gd name="adj" fmla="val 25000"/>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defTabSz="914400" eaLnBrk="0" hangingPunct="0"/>
            <a:endParaRPr lang="en-US" sz="1600" b="1" dirty="0">
              <a:solidFill>
                <a:srgbClr val="000000"/>
              </a:solidFill>
              <a:latin typeface="Palatino Linotype"/>
              <a:ea typeface="+mn-ea"/>
            </a:endParaRPr>
          </a:p>
        </p:txBody>
      </p:sp>
      <p:sp>
        <p:nvSpPr>
          <p:cNvPr id="38" name="AutoShape 25"/>
          <p:cNvSpPr>
            <a:spLocks noChangeArrowheads="1"/>
          </p:cNvSpPr>
          <p:nvPr/>
        </p:nvSpPr>
        <p:spPr bwMode="auto">
          <a:xfrm rot="18963534">
            <a:off x="4154239" y="1221648"/>
            <a:ext cx="368300" cy="419100"/>
          </a:xfrm>
          <a:prstGeom prst="homePlate">
            <a:avLst>
              <a:gd name="adj" fmla="val 25000"/>
            </a:avLst>
          </a:prstGeom>
          <a:gradFill rotWithShape="1">
            <a:gsLst>
              <a:gs pos="0">
                <a:schemeClr val="bg1"/>
              </a:gs>
              <a:gs pos="100000">
                <a:srgbClr val="008000"/>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defTabSz="914400" eaLnBrk="0" hangingPunct="0"/>
            <a:endParaRPr lang="en-US" sz="1600" b="1" dirty="0">
              <a:solidFill>
                <a:srgbClr val="000000"/>
              </a:solidFill>
              <a:latin typeface="Palatino Linotype"/>
              <a:ea typeface="+mn-ea"/>
            </a:endParaRPr>
          </a:p>
        </p:txBody>
      </p:sp>
    </p:spTree>
    <p:extLst>
      <p:ext uri="{BB962C8B-B14F-4D97-AF65-F5344CB8AC3E}">
        <p14:creationId xmlns:p14="http://schemas.microsoft.com/office/powerpoint/2010/main" xmlns="" val="33618444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txBox="1">
            <a:spLocks noChangeArrowheads="1"/>
          </p:cNvSpPr>
          <p:nvPr/>
        </p:nvSpPr>
        <p:spPr bwMode="auto">
          <a:xfrm>
            <a:off x="1414463" y="1497013"/>
            <a:ext cx="6524625" cy="2133600"/>
          </a:xfrm>
          <a:prstGeom prst="rect">
            <a:avLst/>
          </a:prstGeom>
          <a:noFill/>
          <a:ln w="9525">
            <a:noFill/>
            <a:miter lim="800000"/>
            <a:headEnd/>
            <a:tailEnd/>
          </a:ln>
        </p:spPr>
        <p:txBody>
          <a:bodyPr anchor="ctr"/>
          <a:lstStyle/>
          <a:p>
            <a:pPr algn="ctr"/>
            <a:r>
              <a:rPr lang="en-US" sz="2800" b="1" dirty="0" smtClean="0"/>
              <a:t>2013:  “BACK TO THE </a:t>
            </a:r>
          </a:p>
          <a:p>
            <a:pPr algn="ctr"/>
            <a:r>
              <a:rPr lang="en-US" sz="2800" b="1" dirty="0" smtClean="0"/>
              <a:t>(PAST AND) FUTURE”</a:t>
            </a:r>
            <a:endParaRPr lang="en-US" sz="2800" dirty="0" smtClean="0"/>
          </a:p>
          <a:p>
            <a:pPr algn="ctr"/>
            <a:r>
              <a:rPr lang="en-US" sz="1600" dirty="0" smtClean="0"/>
              <a:t> </a:t>
            </a:r>
          </a:p>
          <a:p>
            <a:pPr algn="ctr"/>
            <a:r>
              <a:rPr lang="en-US" sz="1600" dirty="0" smtClean="0"/>
              <a:t>A Summary of Pending Tax Law Changes</a:t>
            </a:r>
          </a:p>
          <a:p>
            <a:pPr algn="ctr"/>
            <a:r>
              <a:rPr lang="en-US" sz="1600" dirty="0" smtClean="0"/>
              <a:t>In 2013</a:t>
            </a:r>
          </a:p>
        </p:txBody>
      </p:sp>
      <p:sp>
        <p:nvSpPr>
          <p:cNvPr id="51203" name="Text Placeholder 4"/>
          <p:cNvSpPr txBox="1">
            <a:spLocks/>
          </p:cNvSpPr>
          <p:nvPr/>
        </p:nvSpPr>
        <p:spPr bwMode="auto">
          <a:xfrm>
            <a:off x="0" y="5678488"/>
            <a:ext cx="9144000" cy="957262"/>
          </a:xfrm>
          <a:prstGeom prst="rect">
            <a:avLst/>
          </a:prstGeom>
          <a:noFill/>
          <a:ln w="9525">
            <a:noFill/>
            <a:miter lim="800000"/>
            <a:headEnd/>
            <a:tailEnd/>
          </a:ln>
        </p:spPr>
        <p:txBody>
          <a:bodyPr/>
          <a:lstStyle/>
          <a:p>
            <a:pPr marL="342900" indent="-342900">
              <a:spcBef>
                <a:spcPct val="20000"/>
              </a:spcBef>
            </a:pPr>
            <a:r>
              <a:rPr lang="en-US" sz="1400">
                <a:solidFill>
                  <a:srgbClr val="000000"/>
                </a:solidFill>
                <a:latin typeface="Calibri" pitchFamily="34" charset="0"/>
              </a:rPr>
              <a:t>	IRS Circular 230 Disclosure:   Pursuant to IRS Regulations, neither the information, nor any advice contained in this communication (including any attachments) is intended or written to be used, and cannot be used, for the purpose of (i) avoiding tax related penalties or (ii) promoting, marketing or recommending to another party any transaction or matter addressed herein. </a:t>
            </a:r>
          </a:p>
          <a:p>
            <a:pPr marL="342900" indent="-342900">
              <a:spcBef>
                <a:spcPct val="20000"/>
              </a:spcBef>
              <a:buFont typeface="Arial" pitchFamily="34" charset="0"/>
              <a:buChar char="•"/>
            </a:pPr>
            <a:endParaRPr lang="en-US" sz="1400">
              <a:solidFill>
                <a:srgbClr val="000000"/>
              </a:solidFill>
              <a:latin typeface="Calibri" pitchFamily="34" charset="0"/>
            </a:endParaRPr>
          </a:p>
        </p:txBody>
      </p:sp>
      <p:sp>
        <p:nvSpPr>
          <p:cNvPr id="51204" name="TextBox 4"/>
          <p:cNvSpPr txBox="1">
            <a:spLocks noChangeArrowheads="1"/>
          </p:cNvSpPr>
          <p:nvPr/>
        </p:nvSpPr>
        <p:spPr bwMode="auto">
          <a:xfrm>
            <a:off x="2819400" y="4129088"/>
            <a:ext cx="3657600" cy="646331"/>
          </a:xfrm>
          <a:prstGeom prst="rect">
            <a:avLst/>
          </a:prstGeom>
          <a:noFill/>
          <a:ln w="9525">
            <a:noFill/>
            <a:miter lim="800000"/>
            <a:headEnd/>
            <a:tailEnd/>
          </a:ln>
        </p:spPr>
        <p:txBody>
          <a:bodyPr>
            <a:spAutoFit/>
          </a:bodyPr>
          <a:lstStyle/>
          <a:p>
            <a:pPr algn="ctr"/>
            <a:r>
              <a:rPr lang="en-US" dirty="0" smtClean="0"/>
              <a:t>James B. Davis, Esq.</a:t>
            </a:r>
          </a:p>
          <a:p>
            <a:pPr algn="ctr"/>
            <a:r>
              <a:rPr lang="en-US" dirty="0" smtClean="0"/>
              <a:t>Gunster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560388"/>
          </a:xfrm>
        </p:spPr>
        <p:txBody>
          <a:bodyPr/>
          <a:lstStyle/>
          <a:p>
            <a:r>
              <a:rPr lang="en-US" sz="3200" b="1" dirty="0" smtClean="0"/>
              <a:t>Summary of Selected Pending Taxes in 2013</a:t>
            </a:r>
            <a:endParaRPr lang="en-US" sz="3200" dirty="0"/>
          </a:p>
        </p:txBody>
      </p:sp>
      <p:sp>
        <p:nvSpPr>
          <p:cNvPr id="3" name="Content Placeholder 2"/>
          <p:cNvSpPr>
            <a:spLocks noGrp="1"/>
          </p:cNvSpPr>
          <p:nvPr>
            <p:ph idx="1"/>
          </p:nvPr>
        </p:nvSpPr>
        <p:spPr/>
        <p:txBody>
          <a:bodyPr>
            <a:normAutofit fontScale="70000" lnSpcReduction="20000"/>
          </a:bodyPr>
          <a:lstStyle/>
          <a:p>
            <a:pPr lvl="0"/>
            <a:r>
              <a:rPr lang="en-US" b="1" dirty="0" smtClean="0"/>
              <a:t>In General</a:t>
            </a:r>
            <a:r>
              <a:rPr lang="en-US" dirty="0" smtClean="0"/>
              <a:t>:  As of January 1, 2013, all income and gift/estate tax rates and schemes will revert to those in effect in 2001 if Congress fails to act by December 31, 2012.</a:t>
            </a:r>
            <a:endParaRPr lang="en-US" sz="2400" dirty="0" smtClean="0"/>
          </a:p>
          <a:p>
            <a:pPr lvl="0"/>
            <a:r>
              <a:rPr lang="en-US" dirty="0" smtClean="0"/>
              <a:t>Effective as of January 1, 2013, there will be new and increased taxes:</a:t>
            </a:r>
            <a:endParaRPr lang="en-US" sz="2400" dirty="0" smtClean="0"/>
          </a:p>
          <a:p>
            <a:pPr lvl="1"/>
            <a:r>
              <a:rPr lang="en-US" b="1" dirty="0" smtClean="0"/>
              <a:t>New Investment Income Tax</a:t>
            </a:r>
            <a:r>
              <a:rPr lang="en-US" dirty="0" smtClean="0"/>
              <a:t>:  3.8% Medicare contribution tax on “net investment income,” e.g., capital gains, dividends, rents, etc. on incomes (joint filing) over $250,000.</a:t>
            </a:r>
            <a:endParaRPr lang="en-US" sz="2000" dirty="0" smtClean="0"/>
          </a:p>
          <a:p>
            <a:pPr lvl="1"/>
            <a:r>
              <a:rPr lang="en-US" b="1" dirty="0" smtClean="0"/>
              <a:t>Increase in Payroll Taxes</a:t>
            </a:r>
            <a:r>
              <a:rPr lang="en-US" dirty="0" smtClean="0"/>
              <a:t>:  </a:t>
            </a:r>
            <a:endParaRPr lang="en-US" sz="2000" dirty="0" smtClean="0"/>
          </a:p>
          <a:p>
            <a:pPr lvl="2"/>
            <a:r>
              <a:rPr lang="en-US" dirty="0" smtClean="0"/>
              <a:t>.9% increase in employer-paid portion of Hospital Insurance (HI) tax on wages paid in excess of $250,000 each year.  It is presently imposed at 1.45% for both the employee and employer levels (2.9% total) on all wages</a:t>
            </a:r>
            <a:endParaRPr lang="en-US" sz="1800" dirty="0" smtClean="0"/>
          </a:p>
          <a:p>
            <a:pPr lvl="2"/>
            <a:r>
              <a:rPr lang="en-US" dirty="0" smtClean="0"/>
              <a:t>The temporary 2% reduction in payroll taxes effective in 2011 and 2012 will expire</a:t>
            </a:r>
            <a:endParaRPr lang="en-US" sz="1800" dirty="0" smtClean="0"/>
          </a:p>
          <a:p>
            <a:pPr lvl="2"/>
            <a:r>
              <a:rPr lang="en-US" dirty="0" smtClean="0"/>
              <a:t>Social Security Wage Base will increase in 2013 from $106,800 to $113,700.  Employees and employers each currently pay 6.2%</a:t>
            </a:r>
            <a:endParaRPr lang="en-US" sz="18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1"/>
            <a:r>
              <a:rPr lang="en-US" b="1" dirty="0" smtClean="0"/>
              <a:t> Increase in Alternative Minimum Taxes</a:t>
            </a:r>
            <a:r>
              <a:rPr lang="en-US" dirty="0" smtClean="0"/>
              <a:t>:</a:t>
            </a:r>
            <a:r>
              <a:rPr lang="en-US" b="1" dirty="0" smtClean="0"/>
              <a:t>  </a:t>
            </a:r>
            <a:r>
              <a:rPr lang="en-US" dirty="0" smtClean="0"/>
              <a:t>Alternative minimum taxes will revert to 2001 levels separate and apart from 2001 tax increases that will affect almost all middle income taxpayers</a:t>
            </a:r>
            <a:endParaRPr lang="en-US" b="1" dirty="0" smtClean="0"/>
          </a:p>
          <a:p>
            <a:pPr lvl="1"/>
            <a:r>
              <a:rPr lang="en-US" b="1" dirty="0" smtClean="0"/>
              <a:t>Other Pending 2013 Landmines</a:t>
            </a:r>
            <a:r>
              <a:rPr lang="en-US" dirty="0" smtClean="0"/>
              <a:t>:</a:t>
            </a:r>
            <a:endParaRPr lang="en-US" sz="2000" dirty="0" smtClean="0"/>
          </a:p>
          <a:p>
            <a:pPr lvl="2"/>
            <a:r>
              <a:rPr lang="en-US" dirty="0" smtClean="0"/>
              <a:t>Automatic Spending Cuts:  </a:t>
            </a:r>
            <a:endParaRPr lang="en-US" sz="1800" dirty="0" smtClean="0"/>
          </a:p>
          <a:p>
            <a:pPr lvl="3"/>
            <a:r>
              <a:rPr lang="en-US" dirty="0" smtClean="0"/>
              <a:t>Due to lack of agreement in deficit cutting package in 2011 in Congress and the White House, there will be an automatic $1.2 Trillion budget cuts, 50% in military spending and 50% in domestic programs</a:t>
            </a:r>
            <a:endParaRPr lang="en-US" sz="1600" dirty="0" smtClean="0"/>
          </a:p>
          <a:p>
            <a:pPr lvl="3"/>
            <a:r>
              <a:rPr lang="en-US" dirty="0" smtClean="0"/>
              <a:t>Medicare reimbursements to doctors will be cut significantly</a:t>
            </a:r>
            <a:endParaRPr lang="en-US" sz="1600" dirty="0" smtClean="0"/>
          </a:p>
          <a:p>
            <a:pPr lvl="2"/>
            <a:r>
              <a:rPr lang="en-US" dirty="0" smtClean="0"/>
              <a:t>Debt Limit Increase needed</a:t>
            </a:r>
            <a:endParaRPr lang="en-US" sz="1800" dirty="0" smtClean="0"/>
          </a:p>
          <a:p>
            <a:pPr lvl="2"/>
            <a:r>
              <a:rPr lang="en-US" dirty="0" smtClean="0"/>
              <a:t>Expiration of discharge of mortgage indebtedness for principal residence short sales expires on December 31, 2012</a:t>
            </a:r>
            <a:endParaRPr lang="en-US" sz="1800" dirty="0" smtClean="0"/>
          </a:p>
          <a:p>
            <a:pPr lvl="1"/>
            <a:r>
              <a:rPr lang="en-US" b="1" dirty="0" smtClean="0"/>
              <a:t>New (or Old</a:t>
            </a:r>
            <a:r>
              <a:rPr lang="en-US" dirty="0" smtClean="0"/>
              <a:t>?)</a:t>
            </a:r>
            <a:r>
              <a:rPr lang="en-US" b="1" dirty="0" smtClean="0"/>
              <a:t>:  </a:t>
            </a:r>
            <a:r>
              <a:rPr lang="en-US" dirty="0" smtClean="0"/>
              <a:t>2001 income and estate and gift tax brackets and scheme will become effective January 1, 2013</a:t>
            </a:r>
            <a:endParaRPr lang="en-US" sz="2000" dirty="0" smtClean="0"/>
          </a:p>
        </p:txBody>
      </p:sp>
      <p:sp>
        <p:nvSpPr>
          <p:cNvPr id="4" name="Title 1"/>
          <p:cNvSpPr txBox="1">
            <a:spLocks/>
          </p:cNvSpPr>
          <p:nvPr/>
        </p:nvSpPr>
        <p:spPr bwMode="auto">
          <a:xfrm>
            <a:off x="457200" y="857250"/>
            <a:ext cx="8229600" cy="560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Summary of Selected Pending Taxes in 2013</a:t>
            </a:r>
            <a:endParaRPr kumimoji="0" lang="en-US" sz="32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6300"/>
            <a:ext cx="8229600" cy="541338"/>
          </a:xfrm>
        </p:spPr>
        <p:txBody>
          <a:bodyPr/>
          <a:lstStyle/>
          <a:p>
            <a:r>
              <a:rPr lang="en-US" sz="2400" b="1" dirty="0" smtClean="0"/>
              <a:t>Snapshot of Combined New and Old Taxes Beginning in 2013</a:t>
            </a:r>
            <a:endParaRPr lang="en-US" sz="2400" dirty="0"/>
          </a:p>
        </p:txBody>
      </p:sp>
      <p:graphicFrame>
        <p:nvGraphicFramePr>
          <p:cNvPr id="4" name="Content Placeholder 3"/>
          <p:cNvGraphicFramePr>
            <a:graphicFrameLocks noGrp="1"/>
          </p:cNvGraphicFramePr>
          <p:nvPr>
            <p:ph idx="1"/>
          </p:nvPr>
        </p:nvGraphicFramePr>
        <p:xfrm>
          <a:off x="457200" y="1600200"/>
          <a:ext cx="8229600" cy="4741164"/>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pPr marL="0" marR="0" algn="ctr">
                        <a:lnSpc>
                          <a:spcPct val="115000"/>
                        </a:lnSpc>
                        <a:spcBef>
                          <a:spcPts val="0"/>
                        </a:spcBef>
                        <a:spcAft>
                          <a:spcPts val="0"/>
                        </a:spcAft>
                      </a:pPr>
                      <a:r>
                        <a:rPr lang="en-US" sz="1800" b="1" kern="1200">
                          <a:solidFill>
                            <a:srgbClr val="000000"/>
                          </a:solidFill>
                          <a:latin typeface="Century Gothic"/>
                          <a:ea typeface="Times New Roman"/>
                          <a:cs typeface="Arial"/>
                        </a:rPr>
                        <a:t>2012 Law</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b="1" kern="1200" dirty="0">
                          <a:solidFill>
                            <a:srgbClr val="000000"/>
                          </a:solidFill>
                          <a:latin typeface="Century Gothic"/>
                          <a:ea typeface="Times New Roman"/>
                          <a:cs typeface="Arial"/>
                        </a:rPr>
                        <a:t>2013 Law</a:t>
                      </a:r>
                      <a:endParaRPr lang="en-US" sz="1100" dirty="0">
                        <a:latin typeface="Calibri"/>
                        <a:ea typeface="Calibri"/>
                        <a:cs typeface="Times New Roman"/>
                      </a:endParaRPr>
                    </a:p>
                  </a:txBody>
                  <a:tcPr marL="92075" marR="92075"/>
                </a:tc>
              </a:tr>
              <a:tr h="370840">
                <a:tc>
                  <a:txBody>
                    <a:bodyPr/>
                    <a:lstStyle/>
                    <a:p>
                      <a:pPr marL="0" marR="0" algn="l">
                        <a:lnSpc>
                          <a:spcPct val="115000"/>
                        </a:lnSpc>
                        <a:spcBef>
                          <a:spcPts val="0"/>
                        </a:spcBef>
                        <a:spcAft>
                          <a:spcPts val="0"/>
                        </a:spcAft>
                      </a:pPr>
                      <a:r>
                        <a:rPr lang="en-US" sz="1800" kern="1200">
                          <a:solidFill>
                            <a:srgbClr val="000000"/>
                          </a:solidFill>
                          <a:latin typeface="Century Gothic"/>
                          <a:ea typeface="Times New Roman"/>
                          <a:cs typeface="Arial"/>
                        </a:rPr>
                        <a:t>Top Ordinary Income Rate</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35.00%</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40.50%</a:t>
                      </a:r>
                      <a:endParaRPr lang="en-US" sz="1100">
                        <a:latin typeface="Calibri"/>
                        <a:ea typeface="Calibri"/>
                        <a:cs typeface="Times New Roman"/>
                      </a:endParaRPr>
                    </a:p>
                  </a:txBody>
                  <a:tcPr marL="92075" marR="92075"/>
                </a:tc>
              </a:tr>
              <a:tr h="370840">
                <a:tc>
                  <a:txBody>
                    <a:bodyPr/>
                    <a:lstStyle/>
                    <a:p>
                      <a:pPr marL="0" marR="0" algn="l">
                        <a:lnSpc>
                          <a:spcPct val="115000"/>
                        </a:lnSpc>
                        <a:spcBef>
                          <a:spcPts val="0"/>
                        </a:spcBef>
                        <a:spcAft>
                          <a:spcPts val="0"/>
                        </a:spcAft>
                      </a:pPr>
                      <a:r>
                        <a:rPr lang="en-US" sz="1800" kern="1200">
                          <a:solidFill>
                            <a:srgbClr val="000000"/>
                          </a:solidFill>
                          <a:latin typeface="Century Gothic"/>
                          <a:ea typeface="Times New Roman"/>
                          <a:cs typeface="Arial"/>
                        </a:rPr>
                        <a:t>Top Capital Gains Rate</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15.00%</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23.80%</a:t>
                      </a:r>
                      <a:endParaRPr lang="en-US" sz="1100">
                        <a:latin typeface="Calibri"/>
                        <a:ea typeface="Calibri"/>
                        <a:cs typeface="Times New Roman"/>
                      </a:endParaRPr>
                    </a:p>
                  </a:txBody>
                  <a:tcPr marL="92075" marR="92075"/>
                </a:tc>
              </a:tr>
              <a:tr h="370840">
                <a:tc>
                  <a:txBody>
                    <a:bodyPr/>
                    <a:lstStyle/>
                    <a:p>
                      <a:pPr marL="0" marR="0" algn="l">
                        <a:lnSpc>
                          <a:spcPct val="115000"/>
                        </a:lnSpc>
                        <a:spcBef>
                          <a:spcPts val="0"/>
                        </a:spcBef>
                        <a:spcAft>
                          <a:spcPts val="0"/>
                        </a:spcAft>
                      </a:pPr>
                      <a:r>
                        <a:rPr lang="en-US" sz="1800" kern="1200">
                          <a:solidFill>
                            <a:srgbClr val="000000"/>
                          </a:solidFill>
                          <a:latin typeface="Century Gothic"/>
                          <a:ea typeface="Times New Roman"/>
                          <a:cs typeface="Arial"/>
                        </a:rPr>
                        <a:t>Tax Rate on Dividends </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15.00%</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43.40%</a:t>
                      </a:r>
                      <a:endParaRPr lang="en-US" sz="1100">
                        <a:latin typeface="Calibri"/>
                        <a:ea typeface="Calibri"/>
                        <a:cs typeface="Times New Roman"/>
                      </a:endParaRPr>
                    </a:p>
                  </a:txBody>
                  <a:tcPr marL="92075" marR="92075"/>
                </a:tc>
              </a:tr>
              <a:tr h="370840">
                <a:tc>
                  <a:txBody>
                    <a:bodyPr/>
                    <a:lstStyle/>
                    <a:p>
                      <a:pPr marL="0" marR="0" algn="l">
                        <a:lnSpc>
                          <a:spcPct val="115000"/>
                        </a:lnSpc>
                        <a:spcBef>
                          <a:spcPts val="0"/>
                        </a:spcBef>
                        <a:spcAft>
                          <a:spcPts val="0"/>
                        </a:spcAft>
                      </a:pPr>
                      <a:r>
                        <a:rPr lang="en-US" sz="1800" kern="1200">
                          <a:solidFill>
                            <a:srgbClr val="000000"/>
                          </a:solidFill>
                          <a:latin typeface="Century Gothic"/>
                          <a:ea typeface="Times New Roman"/>
                          <a:cs typeface="Arial"/>
                        </a:rPr>
                        <a:t>Tax Rate on Interest, Rents, Royalties, and Other Ordinary Investment Income</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35.00%</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43.40%</a:t>
                      </a:r>
                      <a:endParaRPr lang="en-US" sz="1100">
                        <a:latin typeface="Calibri"/>
                        <a:ea typeface="Calibri"/>
                        <a:cs typeface="Times New Roman"/>
                      </a:endParaRPr>
                    </a:p>
                  </a:txBody>
                  <a:tcPr marL="92075" marR="92075"/>
                </a:tc>
              </a:tr>
              <a:tr h="370840">
                <a:tc>
                  <a:txBody>
                    <a:bodyPr/>
                    <a:lstStyle/>
                    <a:p>
                      <a:pPr marL="0" marR="0" algn="l">
                        <a:lnSpc>
                          <a:spcPct val="115000"/>
                        </a:lnSpc>
                        <a:spcBef>
                          <a:spcPts val="0"/>
                        </a:spcBef>
                        <a:spcAft>
                          <a:spcPts val="0"/>
                        </a:spcAft>
                      </a:pPr>
                      <a:r>
                        <a:rPr lang="en-US" sz="1800" kern="1200">
                          <a:solidFill>
                            <a:srgbClr val="000000"/>
                          </a:solidFill>
                          <a:latin typeface="Century Gothic"/>
                          <a:ea typeface="Times New Roman"/>
                          <a:cs typeface="Arial"/>
                        </a:rPr>
                        <a:t>Estate/Gift Tax Exclusion Amount</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$5,120,000</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$1,000,000</a:t>
                      </a:r>
                      <a:endParaRPr lang="en-US" sz="1100">
                        <a:latin typeface="Calibri"/>
                        <a:ea typeface="Calibri"/>
                        <a:cs typeface="Times New Roman"/>
                      </a:endParaRPr>
                    </a:p>
                  </a:txBody>
                  <a:tcPr marL="92075" marR="92075"/>
                </a:tc>
              </a:tr>
              <a:tr h="370840">
                <a:tc>
                  <a:txBody>
                    <a:bodyPr/>
                    <a:lstStyle/>
                    <a:p>
                      <a:pPr marL="0" marR="0" algn="l">
                        <a:lnSpc>
                          <a:spcPct val="115000"/>
                        </a:lnSpc>
                        <a:spcBef>
                          <a:spcPts val="0"/>
                        </a:spcBef>
                        <a:spcAft>
                          <a:spcPts val="0"/>
                        </a:spcAft>
                      </a:pPr>
                      <a:r>
                        <a:rPr lang="en-US" sz="1800" kern="1200">
                          <a:solidFill>
                            <a:srgbClr val="000000"/>
                          </a:solidFill>
                          <a:latin typeface="Century Gothic"/>
                          <a:ea typeface="Times New Roman"/>
                          <a:cs typeface="Arial"/>
                        </a:rPr>
                        <a:t>Estate/Gift Tax Rate</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a:solidFill>
                            <a:srgbClr val="000000"/>
                          </a:solidFill>
                          <a:latin typeface="Century Gothic"/>
                          <a:ea typeface="Times New Roman"/>
                          <a:cs typeface="Arial"/>
                        </a:rPr>
                        <a:t>35%</a:t>
                      </a:r>
                      <a:endParaRPr lang="en-US" sz="1100">
                        <a:latin typeface="Calibri"/>
                        <a:ea typeface="Calibri"/>
                        <a:cs typeface="Times New Roman"/>
                      </a:endParaRPr>
                    </a:p>
                  </a:txBody>
                  <a:tcPr marL="92075" marR="92075"/>
                </a:tc>
                <a:tc>
                  <a:txBody>
                    <a:bodyPr/>
                    <a:lstStyle/>
                    <a:p>
                      <a:pPr marL="0" marR="0" algn="ctr">
                        <a:lnSpc>
                          <a:spcPct val="115000"/>
                        </a:lnSpc>
                        <a:spcBef>
                          <a:spcPts val="0"/>
                        </a:spcBef>
                        <a:spcAft>
                          <a:spcPts val="0"/>
                        </a:spcAft>
                      </a:pPr>
                      <a:r>
                        <a:rPr lang="en-US" sz="1800" kern="1200" dirty="0">
                          <a:solidFill>
                            <a:srgbClr val="000000"/>
                          </a:solidFill>
                          <a:latin typeface="Century Gothic"/>
                          <a:ea typeface="Times New Roman"/>
                          <a:cs typeface="Arial"/>
                        </a:rPr>
                        <a:t>55%*</a:t>
                      </a:r>
                      <a:endParaRPr lang="en-US" sz="1100" dirty="0">
                        <a:latin typeface="Calibri"/>
                        <a:ea typeface="Calibri"/>
                        <a:cs typeface="Times New Roman"/>
                      </a:endParaRPr>
                    </a:p>
                  </a:txBody>
                  <a:tcPr marL="92075" marR="9207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24"/>
            <a:ext cx="8229600" cy="608013"/>
          </a:xfrm>
        </p:spPr>
        <p:txBody>
          <a:bodyPr/>
          <a:lstStyle/>
          <a:p>
            <a:r>
              <a:rPr lang="en-US" sz="2000" b="1" dirty="0" smtClean="0"/>
              <a:t>Selected Legislative Changes Proposed in White House “Green Book”</a:t>
            </a:r>
            <a:endParaRPr lang="en-US" sz="2000" dirty="0"/>
          </a:p>
        </p:txBody>
      </p:sp>
      <p:sp>
        <p:nvSpPr>
          <p:cNvPr id="3" name="Content Placeholder 2"/>
          <p:cNvSpPr>
            <a:spLocks noGrp="1"/>
          </p:cNvSpPr>
          <p:nvPr>
            <p:ph idx="1"/>
          </p:nvPr>
        </p:nvSpPr>
        <p:spPr/>
        <p:txBody>
          <a:bodyPr>
            <a:normAutofit fontScale="62500" lnSpcReduction="20000"/>
          </a:bodyPr>
          <a:lstStyle/>
          <a:p>
            <a:pPr lvl="0"/>
            <a:r>
              <a:rPr lang="en-US" b="1" dirty="0" smtClean="0"/>
              <a:t>Business Taxation</a:t>
            </a:r>
            <a:endParaRPr lang="en-US" sz="2400" dirty="0" smtClean="0"/>
          </a:p>
          <a:p>
            <a:pPr lvl="1"/>
            <a:r>
              <a:rPr lang="en-US" dirty="0" smtClean="0"/>
              <a:t>Tax “carried interests” in investment service partnerships as ordinary wages</a:t>
            </a:r>
            <a:endParaRPr lang="en-US" sz="2000" dirty="0" smtClean="0"/>
          </a:p>
          <a:p>
            <a:pPr lvl="1"/>
            <a:r>
              <a:rPr lang="en-US" dirty="0" smtClean="0"/>
              <a:t>Repeal FIFO method of accounting</a:t>
            </a:r>
            <a:endParaRPr lang="en-US" sz="2000" dirty="0" smtClean="0"/>
          </a:p>
          <a:p>
            <a:pPr lvl="1"/>
            <a:r>
              <a:rPr lang="en-US" dirty="0" smtClean="0"/>
              <a:t>Repeal certain oil and gas company preferences</a:t>
            </a:r>
            <a:endParaRPr lang="en-US" sz="2000" dirty="0" smtClean="0"/>
          </a:p>
          <a:p>
            <a:pPr lvl="1"/>
            <a:r>
              <a:rPr lang="en-US" dirty="0" smtClean="0"/>
              <a:t>Exemption from income taxation for sale of “closely held business stock” would be made permanent</a:t>
            </a:r>
            <a:endParaRPr lang="en-US" sz="2000" dirty="0" smtClean="0"/>
          </a:p>
          <a:p>
            <a:pPr lvl="0"/>
            <a:r>
              <a:rPr lang="en-US" b="1" dirty="0" smtClean="0"/>
              <a:t>Estate and Gift Taxation</a:t>
            </a:r>
            <a:endParaRPr lang="en-US" sz="2400" dirty="0" smtClean="0"/>
          </a:p>
          <a:p>
            <a:pPr lvl="1"/>
            <a:r>
              <a:rPr lang="en-US" dirty="0" smtClean="0"/>
              <a:t>Eliminate use of “grantor” trusts as a closely held business freeze mechanism</a:t>
            </a:r>
            <a:endParaRPr lang="en-US" sz="2000" dirty="0" smtClean="0"/>
          </a:p>
          <a:p>
            <a:pPr lvl="1"/>
            <a:r>
              <a:rPr lang="en-US" dirty="0" smtClean="0"/>
              <a:t>Limit term of Grantor Retained Annuity Trusts (GRATs) to 10 year minimum</a:t>
            </a:r>
            <a:endParaRPr lang="en-US" sz="2000" dirty="0" smtClean="0"/>
          </a:p>
          <a:p>
            <a:pPr lvl="1"/>
            <a:r>
              <a:rPr lang="en-US" dirty="0" smtClean="0"/>
              <a:t>Reinstate the $3.5M estate tax exemption that expired in 2009</a:t>
            </a:r>
            <a:endParaRPr lang="en-US" sz="2000" dirty="0" smtClean="0"/>
          </a:p>
          <a:p>
            <a:pPr lvl="1"/>
            <a:r>
              <a:rPr lang="en-US" dirty="0" smtClean="0"/>
              <a:t>Valuation discounts for transfers of family held business to family members would be eliminated or restricted</a:t>
            </a:r>
            <a:endParaRPr lang="en-US" sz="2000" dirty="0" smtClean="0"/>
          </a:p>
          <a:p>
            <a:pPr lvl="1"/>
            <a:r>
              <a:rPr lang="en-US" dirty="0" smtClean="0"/>
              <a:t>Increase the top estate tax rate to 45%</a:t>
            </a:r>
            <a:endParaRPr lang="en-US" sz="2000" dirty="0" smtClean="0"/>
          </a:p>
          <a:p>
            <a:pPr lvl="1"/>
            <a:r>
              <a:rPr lang="en-US" dirty="0" smtClean="0"/>
              <a:t>Limit use of generation skipping trusts to 90 years maximum</a:t>
            </a:r>
            <a:endParaRPr lang="en-US" sz="2000" dirty="0" smtClean="0"/>
          </a:p>
          <a:p>
            <a:pPr lvl="1"/>
            <a:r>
              <a:rPr lang="en-US" dirty="0" smtClean="0"/>
              <a:t>New reporting requirements for basis of property transferred during lifetime by donor</a:t>
            </a:r>
            <a:endParaRPr lang="en-US" sz="20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b="1" dirty="0" smtClean="0"/>
              <a:t>Income Taxation</a:t>
            </a:r>
            <a:endParaRPr lang="en-US" sz="2400" dirty="0" smtClean="0"/>
          </a:p>
          <a:p>
            <a:pPr lvl="1"/>
            <a:r>
              <a:rPr lang="en-US" dirty="0" smtClean="0"/>
              <a:t>Reinstate limitation on itemized deductions for upper-income taxpayers</a:t>
            </a:r>
            <a:endParaRPr lang="en-US" sz="2000" dirty="0" smtClean="0"/>
          </a:p>
          <a:p>
            <a:pPr lvl="1"/>
            <a:r>
              <a:rPr lang="en-US" dirty="0" smtClean="0"/>
              <a:t>Reinstate the personal exemption phase-out for upper income taxpayers</a:t>
            </a:r>
            <a:endParaRPr lang="en-US" sz="2000" dirty="0" smtClean="0"/>
          </a:p>
          <a:p>
            <a:pPr lvl="1"/>
            <a:r>
              <a:rPr lang="en-US" dirty="0" smtClean="0"/>
              <a:t>Reinstate the 39.6% rates for upper-income taxpayers</a:t>
            </a:r>
            <a:endParaRPr lang="en-US" sz="2000" dirty="0" smtClean="0"/>
          </a:p>
          <a:p>
            <a:pPr lvl="1"/>
            <a:r>
              <a:rPr lang="en-US" dirty="0" smtClean="0"/>
              <a:t>Reinstate the 39.6% rates on dividends for upper-income taxpayers</a:t>
            </a:r>
            <a:endParaRPr lang="en-US" sz="2000" dirty="0" smtClean="0"/>
          </a:p>
          <a:p>
            <a:pPr lvl="1"/>
            <a:r>
              <a:rPr lang="en-US" dirty="0" smtClean="0"/>
              <a:t>Increase long-term capital gains rates to  20%</a:t>
            </a:r>
            <a:endParaRPr lang="en-US" sz="2000" dirty="0" smtClean="0"/>
          </a:p>
          <a:p>
            <a:pPr lvl="1"/>
            <a:r>
              <a:rPr lang="en-US" dirty="0" smtClean="0"/>
              <a:t>Limit use and exclusion of certain deductions and expenses to 28% for upper-income taxpayers.  Affected by the proposal would be:</a:t>
            </a:r>
            <a:endParaRPr lang="en-US" sz="2000" dirty="0" smtClean="0"/>
          </a:p>
          <a:p>
            <a:pPr lvl="2"/>
            <a:r>
              <a:rPr lang="en-US" dirty="0" smtClean="0"/>
              <a:t>Itemized deductions on Schedule A of Form 1040</a:t>
            </a:r>
            <a:endParaRPr lang="en-US" sz="1800" dirty="0" smtClean="0"/>
          </a:p>
          <a:p>
            <a:pPr lvl="2"/>
            <a:r>
              <a:rPr lang="en-US" dirty="0" smtClean="0"/>
              <a:t>Tax exempt interest is included within the 28% limitation for purposes of income exclusion</a:t>
            </a:r>
            <a:endParaRPr lang="en-US" sz="1800" dirty="0" smtClean="0"/>
          </a:p>
          <a:p>
            <a:pPr lvl="2"/>
            <a:r>
              <a:rPr lang="en-US" dirty="0" smtClean="0"/>
              <a:t>Cost of employer-sponsored health insurance coverage</a:t>
            </a:r>
            <a:endParaRPr lang="en-US" sz="1800" dirty="0" smtClean="0"/>
          </a:p>
          <a:p>
            <a:pPr lvl="2"/>
            <a:r>
              <a:rPr lang="en-US" dirty="0" smtClean="0"/>
              <a:t>Cost of employer retirement plan contributions</a:t>
            </a:r>
            <a:endParaRPr lang="en-US" sz="1800" dirty="0" smtClean="0"/>
          </a:p>
          <a:p>
            <a:pPr lvl="1"/>
            <a:r>
              <a:rPr lang="en-US" dirty="0" smtClean="0"/>
              <a:t>Current exclusion from income of discharge of principal residence debt would be extended</a:t>
            </a:r>
            <a:endParaRPr lang="en-US" sz="2000" dirty="0" smtClean="0"/>
          </a:p>
        </p:txBody>
      </p:sp>
      <p:sp>
        <p:nvSpPr>
          <p:cNvPr id="4" name="Title 1"/>
          <p:cNvSpPr txBox="1">
            <a:spLocks/>
          </p:cNvSpPr>
          <p:nvPr/>
        </p:nvSpPr>
        <p:spPr bwMode="auto">
          <a:xfrm>
            <a:off x="457200" y="809624"/>
            <a:ext cx="8229600" cy="608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Selected Legislative Changes Proposed in White House “Green Book”</a:t>
            </a:r>
            <a:endParaRPr kumimoji="0" lang="en-US" sz="20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774"/>
            <a:ext cx="8229600" cy="550863"/>
          </a:xfrm>
        </p:spPr>
        <p:txBody>
          <a:bodyPr/>
          <a:lstStyle/>
          <a:p>
            <a:r>
              <a:rPr lang="en-US" sz="3200" b="1" dirty="0" smtClean="0"/>
              <a:t>Planning in 2012 for the Tax Changes in 2013</a:t>
            </a:r>
            <a:endParaRPr lang="en-US" sz="3200" dirty="0"/>
          </a:p>
        </p:txBody>
      </p:sp>
      <p:sp>
        <p:nvSpPr>
          <p:cNvPr id="3" name="Content Placeholder 2"/>
          <p:cNvSpPr>
            <a:spLocks noGrp="1"/>
          </p:cNvSpPr>
          <p:nvPr>
            <p:ph idx="1"/>
          </p:nvPr>
        </p:nvSpPr>
        <p:spPr/>
        <p:txBody>
          <a:bodyPr>
            <a:normAutofit fontScale="70000" lnSpcReduction="20000"/>
          </a:bodyPr>
          <a:lstStyle/>
          <a:p>
            <a:pPr lvl="0"/>
            <a:r>
              <a:rPr lang="en-US" b="1" dirty="0" smtClean="0"/>
              <a:t>Wealth Transfer:  </a:t>
            </a:r>
            <a:endParaRPr lang="en-US" sz="2400" dirty="0" smtClean="0"/>
          </a:p>
          <a:p>
            <a:pPr lvl="1"/>
            <a:r>
              <a:rPr lang="en-US" dirty="0" smtClean="0"/>
              <a:t>Utilize full $5.12M gifting exemptions in 2012 (“Claw Back” issue probably not an issue)</a:t>
            </a:r>
            <a:endParaRPr lang="en-US" sz="2000" dirty="0" smtClean="0"/>
          </a:p>
          <a:p>
            <a:pPr lvl="2"/>
            <a:r>
              <a:rPr lang="en-US" dirty="0" smtClean="0"/>
              <a:t>“Non-Reciprocal” trusts for husband and wife</a:t>
            </a:r>
            <a:endParaRPr lang="en-US" sz="1800" dirty="0" smtClean="0"/>
          </a:p>
          <a:p>
            <a:pPr lvl="2"/>
            <a:r>
              <a:rPr lang="en-US" dirty="0" smtClean="0"/>
              <a:t>Generating Skipping Trusts for children, grandchildren, etc.</a:t>
            </a:r>
            <a:endParaRPr lang="en-US" sz="1800" dirty="0" smtClean="0"/>
          </a:p>
          <a:p>
            <a:pPr lvl="1"/>
            <a:r>
              <a:rPr lang="en-US" dirty="0" smtClean="0"/>
              <a:t>Utilize $13,000 annual exclusion gifts</a:t>
            </a:r>
            <a:endParaRPr lang="en-US" sz="2000" dirty="0" smtClean="0"/>
          </a:p>
          <a:p>
            <a:pPr lvl="1"/>
            <a:r>
              <a:rPr lang="en-US" dirty="0" smtClean="0"/>
              <a:t>Forgive intra-family loans</a:t>
            </a:r>
            <a:endParaRPr lang="en-US" sz="2000" dirty="0" smtClean="0"/>
          </a:p>
          <a:p>
            <a:pPr lvl="1"/>
            <a:r>
              <a:rPr lang="en-US" dirty="0" smtClean="0"/>
              <a:t>Pay off children’s mortgages as gifts or take back 30 year mortgages at 2.61% with monthly payments as of June 2012</a:t>
            </a:r>
            <a:endParaRPr lang="en-US" sz="2000" dirty="0" smtClean="0"/>
          </a:p>
          <a:p>
            <a:pPr lvl="1"/>
            <a:r>
              <a:rPr lang="en-US" dirty="0" smtClean="0"/>
              <a:t>Create an Irrevocable Life Insurance Trust (ILIT) with a large cash gift to purchase a guaranteed universal life insurance policy within the ILIT</a:t>
            </a:r>
            <a:endParaRPr lang="en-US" sz="2000" dirty="0" smtClean="0"/>
          </a:p>
          <a:p>
            <a:pPr lvl="1"/>
            <a:r>
              <a:rPr lang="en-US" dirty="0" smtClean="0"/>
              <a:t>Transfer vacation residences to children or irrevocable trust</a:t>
            </a:r>
            <a:endParaRPr lang="en-US" sz="2000" dirty="0" smtClean="0"/>
          </a:p>
          <a:p>
            <a:pPr lvl="1"/>
            <a:r>
              <a:rPr lang="en-US" dirty="0" smtClean="0"/>
              <a:t>Create a Charitable Lead Annuity Trust</a:t>
            </a:r>
            <a:endParaRPr lang="en-US" sz="2000" dirty="0" smtClean="0"/>
          </a:p>
          <a:p>
            <a:pPr lvl="1"/>
            <a:r>
              <a:rPr lang="en-US" dirty="0" smtClean="0"/>
              <a:t>Consider making “taxable” gifts in order to pay gift taxes and exclude from taxable estate if donor survives 3 years</a:t>
            </a:r>
            <a:endParaRPr lang="en-US" sz="20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b="1" dirty="0" smtClean="0"/>
              <a:t>Accelerate sales or transfers of Capital Assets</a:t>
            </a:r>
            <a:endParaRPr lang="en-US" sz="2400" dirty="0" smtClean="0"/>
          </a:p>
          <a:p>
            <a:pPr lvl="1"/>
            <a:r>
              <a:rPr lang="en-US" dirty="0" smtClean="0"/>
              <a:t>Family Businesses</a:t>
            </a:r>
            <a:endParaRPr lang="en-US" sz="2000" dirty="0" smtClean="0"/>
          </a:p>
          <a:p>
            <a:pPr lvl="2"/>
            <a:r>
              <a:rPr lang="en-US" dirty="0" smtClean="0"/>
              <a:t>Sell in 2012 and elect out of Installment Obligation reporting for gain</a:t>
            </a:r>
            <a:endParaRPr lang="en-US" sz="1800" dirty="0" smtClean="0"/>
          </a:p>
          <a:p>
            <a:pPr lvl="2"/>
            <a:r>
              <a:rPr lang="en-US" dirty="0" smtClean="0"/>
              <a:t>Transfer to children and/or trusts using valuation discounts</a:t>
            </a:r>
            <a:endParaRPr lang="en-US" sz="1800" dirty="0" smtClean="0"/>
          </a:p>
          <a:p>
            <a:pPr lvl="2"/>
            <a:r>
              <a:rPr lang="en-US" dirty="0" smtClean="0"/>
              <a:t>Consider “estate tax freeze” on valuation by sale to “grantor” trust</a:t>
            </a:r>
            <a:endParaRPr lang="en-US" sz="1800" dirty="0" smtClean="0"/>
          </a:p>
          <a:p>
            <a:pPr lvl="1"/>
            <a:r>
              <a:rPr lang="en-US" dirty="0" smtClean="0"/>
              <a:t>Other Appreciated assets</a:t>
            </a:r>
            <a:endParaRPr lang="en-US" sz="2000" dirty="0" smtClean="0"/>
          </a:p>
          <a:p>
            <a:pPr lvl="1"/>
            <a:r>
              <a:rPr lang="en-US" dirty="0" smtClean="0"/>
              <a:t>Complete “short sales” of principal residences in 2012 to avoid discharge of indebtedness income in 2013</a:t>
            </a:r>
            <a:endParaRPr lang="en-US" sz="2000" dirty="0" smtClean="0"/>
          </a:p>
          <a:p>
            <a:pPr lvl="1"/>
            <a:r>
              <a:rPr lang="en-US" dirty="0" smtClean="0"/>
              <a:t>Closely Held Businesses that are taxes as C Corporations should consider making dividend distributions in 2012 while rates are still low.</a:t>
            </a:r>
            <a:endParaRPr lang="en-US" sz="2000" dirty="0" smtClean="0"/>
          </a:p>
          <a:p>
            <a:pPr lvl="1"/>
            <a:r>
              <a:rPr lang="en-US" dirty="0" smtClean="0"/>
              <a:t>Consider possibility of “liquidation” in 2012 by changing form of business, e.g., from a corporation to an LLC</a:t>
            </a:r>
            <a:endParaRPr lang="en-US" sz="2000" dirty="0" smtClean="0"/>
          </a:p>
        </p:txBody>
      </p:sp>
      <p:sp>
        <p:nvSpPr>
          <p:cNvPr id="5" name="Title 1"/>
          <p:cNvSpPr txBox="1">
            <a:spLocks/>
          </p:cNvSpPr>
          <p:nvPr/>
        </p:nvSpPr>
        <p:spPr bwMode="auto">
          <a:xfrm>
            <a:off x="457200" y="866774"/>
            <a:ext cx="8229600" cy="550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Planning in 2012 for the Tax Changes in 2013</a:t>
            </a:r>
            <a:endParaRPr kumimoji="0" lang="en-US" sz="32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58825"/>
            <a:ext cx="8229600" cy="1143000"/>
          </a:xfrm>
        </p:spPr>
        <p:txBody>
          <a:bodyPr/>
          <a:lstStyle/>
          <a:p>
            <a:r>
              <a:rPr lang="en-US" smtClean="0"/>
              <a:t>How Did We Get Here?</a:t>
            </a:r>
          </a:p>
        </p:txBody>
      </p:sp>
      <p:sp>
        <p:nvSpPr>
          <p:cNvPr id="18435" name="Content Placeholder 2"/>
          <p:cNvSpPr>
            <a:spLocks noGrp="1"/>
          </p:cNvSpPr>
          <p:nvPr>
            <p:ph idx="1"/>
          </p:nvPr>
        </p:nvSpPr>
        <p:spPr>
          <a:xfrm>
            <a:off x="457200" y="2084388"/>
            <a:ext cx="8229600" cy="4525962"/>
          </a:xfrm>
        </p:spPr>
        <p:txBody>
          <a:bodyPr/>
          <a:lstStyle/>
          <a:p>
            <a:pPr lvl="1">
              <a:buNone/>
            </a:pPr>
            <a:r>
              <a:rPr lang="en-US" sz="2400" b="1" dirty="0" smtClean="0"/>
              <a:t>JGTRA – The Jobs and Growth Tax Relief Reconciliation Act of 2003</a:t>
            </a:r>
          </a:p>
          <a:p>
            <a:pPr lvl="2"/>
            <a:r>
              <a:rPr lang="en-US" dirty="0" smtClean="0"/>
              <a:t>EGTRRA provisions accelerated</a:t>
            </a:r>
          </a:p>
          <a:p>
            <a:pPr lvl="2"/>
            <a:r>
              <a:rPr lang="en-US" dirty="0" smtClean="0"/>
              <a:t>Reduced capital gains rates</a:t>
            </a:r>
          </a:p>
          <a:p>
            <a:pPr lvl="2"/>
            <a:r>
              <a:rPr lang="en-US" dirty="0" smtClean="0"/>
              <a:t>Reduced dividends tax rate</a:t>
            </a:r>
          </a:p>
          <a:p>
            <a:pPr lvl="2"/>
            <a:r>
              <a:rPr lang="en-US" dirty="0" smtClean="0"/>
              <a:t>Increased expensing limits for small businesses</a:t>
            </a:r>
          </a:p>
          <a:p>
            <a:pPr lvl="2"/>
            <a:r>
              <a:rPr lang="en-US" dirty="0" smtClean="0"/>
              <a:t>Bonus depreciation increased and extended</a:t>
            </a:r>
          </a:p>
          <a:p>
            <a:pPr lvl="2"/>
            <a:r>
              <a:rPr lang="en-US" dirty="0" smtClean="0"/>
              <a:t> Sunset provision also applies to JGTRA</a:t>
            </a:r>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smtClean="0"/>
              <a:t>Congress will act to extend the 2012 tax rates and schemes for 1-2 years and then sunset</a:t>
            </a:r>
            <a:endParaRPr lang="en-US" sz="2400" dirty="0" smtClean="0"/>
          </a:p>
          <a:p>
            <a:pPr lvl="1"/>
            <a:r>
              <a:rPr lang="en-US" dirty="0" smtClean="0"/>
              <a:t>See May 21, 2012, Congressional Budget Report warning of a recession in 2013 if the 2001 tax rates are permitted to take effect.  The Report predicts a 1.3% contraction in the economy in the first 6 months of 2013 and would be judged a “recession.”  </a:t>
            </a:r>
            <a:endParaRPr lang="en-US" sz="2000" dirty="0" smtClean="0"/>
          </a:p>
          <a:p>
            <a:pPr lvl="0"/>
            <a:r>
              <a:rPr lang="en-US" dirty="0" smtClean="0"/>
              <a:t>Congress will do nothing and 2013 taxes will revert to 2001 levels with no other actions taken</a:t>
            </a:r>
            <a:endParaRPr lang="en-US" sz="2400" dirty="0" smtClean="0"/>
          </a:p>
          <a:p>
            <a:pPr lvl="0"/>
            <a:r>
              <a:rPr lang="en-US" dirty="0" smtClean="0"/>
              <a:t>Congress will do nothing and 2013 taxes will revert to 2001 levels and then retroactively change tax rates (both income and estate/gift?) in 2013 retroactive to January 1, 2013</a:t>
            </a:r>
            <a:endParaRPr lang="en-US" sz="2400" dirty="0" smtClean="0"/>
          </a:p>
          <a:p>
            <a:pPr lvl="0"/>
            <a:r>
              <a:rPr lang="en-US" dirty="0" smtClean="0"/>
              <a:t>The Mayan Calendar will prove accurate, and taxes become moot on December 22, 2012</a:t>
            </a:r>
            <a:endParaRPr lang="en-US" sz="2400" dirty="0" smtClean="0"/>
          </a:p>
        </p:txBody>
      </p:sp>
      <p:sp>
        <p:nvSpPr>
          <p:cNvPr id="4" name="Title 1"/>
          <p:cNvSpPr txBox="1">
            <a:spLocks/>
          </p:cNvSpPr>
          <p:nvPr/>
        </p:nvSpPr>
        <p:spPr bwMode="auto">
          <a:xfrm>
            <a:off x="457200" y="866774"/>
            <a:ext cx="8229600" cy="550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dirty="0" smtClean="0"/>
              <a:t>Possible Legislative Outcomes</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44613"/>
            <a:ext cx="9144000" cy="4740275"/>
          </a:xfrm>
          <a:prstGeom prst="rect">
            <a:avLst/>
          </a:prstGeom>
          <a:noFill/>
        </p:spPr>
        <p:txBody>
          <a:bodyPr>
            <a:spAutoFit/>
          </a:bodyPr>
          <a:lstStyle/>
          <a:p>
            <a:pPr algn="ctr">
              <a:defRPr/>
            </a:pPr>
            <a:r>
              <a:rPr lang="en-US" sz="5400" b="1" dirty="0">
                <a:latin typeface="+mn-lt"/>
              </a:rPr>
              <a:t>Thank you</a:t>
            </a:r>
          </a:p>
          <a:p>
            <a:pPr algn="ctr">
              <a:defRPr/>
            </a:pPr>
            <a:endParaRPr lang="en-US" sz="3600" b="1" dirty="0">
              <a:latin typeface="+mn-lt"/>
            </a:endParaRPr>
          </a:p>
          <a:p>
            <a:pPr algn="ctr">
              <a:defRPr/>
            </a:pPr>
            <a:r>
              <a:rPr lang="en-US" sz="4400" b="1" dirty="0">
                <a:latin typeface="+mn-lt"/>
              </a:rPr>
              <a:t>To download seminar materials, please visit </a:t>
            </a:r>
          </a:p>
          <a:p>
            <a:pPr algn="ctr">
              <a:defRPr/>
            </a:pPr>
            <a:endParaRPr lang="en-US" sz="4400" b="1" dirty="0">
              <a:latin typeface="+mn-lt"/>
            </a:endParaRPr>
          </a:p>
          <a:p>
            <a:pPr algn="ctr">
              <a:defRPr/>
            </a:pPr>
            <a:r>
              <a:rPr lang="en-US" sz="4400" b="1" dirty="0">
                <a:latin typeface="+mn-lt"/>
              </a:rPr>
              <a:t>www.gunster.com/taxstorm</a:t>
            </a:r>
          </a:p>
          <a:p>
            <a:pPr algn="ctr">
              <a:defRPr/>
            </a:pPr>
            <a:endParaRPr lang="en-US" sz="36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842963"/>
            <a:ext cx="8229600" cy="1143000"/>
          </a:xfrm>
        </p:spPr>
        <p:txBody>
          <a:bodyPr/>
          <a:lstStyle/>
          <a:p>
            <a:r>
              <a:rPr lang="en-US" smtClean="0"/>
              <a:t>Tax Rates Post-JGTRA</a:t>
            </a:r>
          </a:p>
        </p:txBody>
      </p:sp>
      <p:graphicFrame>
        <p:nvGraphicFramePr>
          <p:cNvPr id="5" name="Content Placeholder 3"/>
          <p:cNvGraphicFramePr>
            <a:graphicFrameLocks noGrp="1"/>
          </p:cNvGraphicFramePr>
          <p:nvPr>
            <p:ph idx="1"/>
          </p:nvPr>
        </p:nvGraphicFramePr>
        <p:xfrm>
          <a:off x="1828800" y="2397125"/>
          <a:ext cx="6019800" cy="3931920"/>
        </p:xfrm>
        <a:graphic>
          <a:graphicData uri="http://schemas.openxmlformats.org/drawingml/2006/table">
            <a:tbl>
              <a:tblPr firstRow="1" bandRow="1">
                <a:tableStyleId>{5C22544A-7EE6-4342-B048-85BDC9FD1C3A}</a:tableStyleId>
              </a:tblPr>
              <a:tblGrid>
                <a:gridCol w="3810000"/>
                <a:gridCol w="2209800"/>
              </a:tblGrid>
              <a:tr h="502920">
                <a:tc>
                  <a:txBody>
                    <a:bodyPr/>
                    <a:lstStyle/>
                    <a:p>
                      <a:endParaRPr lang="en-US" b="0" dirty="0">
                        <a:solidFill>
                          <a:schemeClr val="tx1"/>
                        </a:solidFill>
                      </a:endParaRPr>
                    </a:p>
                  </a:txBody>
                  <a:tcPr marL="92295" marR="92295"/>
                </a:tc>
                <a:tc>
                  <a:txBody>
                    <a:bodyPr/>
                    <a:lstStyle/>
                    <a:p>
                      <a:pPr algn="ctr"/>
                      <a:r>
                        <a:rPr lang="en-US" b="1" dirty="0" smtClean="0">
                          <a:solidFill>
                            <a:schemeClr val="tx1"/>
                          </a:solidFill>
                        </a:rPr>
                        <a:t>Post-JGTRA Law</a:t>
                      </a:r>
                      <a:endParaRPr lang="en-US" b="1" dirty="0">
                        <a:solidFill>
                          <a:schemeClr val="tx1"/>
                        </a:solidFill>
                      </a:endParaRPr>
                    </a:p>
                  </a:txBody>
                  <a:tcPr marL="92295" marR="92295"/>
                </a:tc>
              </a:tr>
              <a:tr h="502920">
                <a:tc>
                  <a:txBody>
                    <a:bodyPr/>
                    <a:lstStyle/>
                    <a:p>
                      <a:pPr algn="l"/>
                      <a:r>
                        <a:rPr lang="en-US" dirty="0" smtClean="0"/>
                        <a:t>Top Ordinary Income Rate</a:t>
                      </a:r>
                      <a:endParaRPr lang="en-US" dirty="0"/>
                    </a:p>
                  </a:txBody>
                  <a:tcPr marL="92295" marR="92295"/>
                </a:tc>
                <a:tc>
                  <a:txBody>
                    <a:bodyPr/>
                    <a:lstStyle/>
                    <a:p>
                      <a:pPr algn="ctr"/>
                      <a:r>
                        <a:rPr lang="en-US" dirty="0" smtClean="0"/>
                        <a:t>35.0%</a:t>
                      </a:r>
                      <a:endParaRPr lang="en-US" dirty="0"/>
                    </a:p>
                  </a:txBody>
                  <a:tcPr marL="92295" marR="92295"/>
                </a:tc>
              </a:tr>
              <a:tr h="502920">
                <a:tc>
                  <a:txBody>
                    <a:bodyPr/>
                    <a:lstStyle/>
                    <a:p>
                      <a:r>
                        <a:rPr lang="en-US" dirty="0" smtClean="0"/>
                        <a:t>Top Capital Gains Rate</a:t>
                      </a:r>
                      <a:endParaRPr lang="en-US" dirty="0"/>
                    </a:p>
                  </a:txBody>
                  <a:tcPr marL="92295" marR="92295"/>
                </a:tc>
                <a:tc>
                  <a:txBody>
                    <a:bodyPr/>
                    <a:lstStyle/>
                    <a:p>
                      <a:pPr algn="ctr"/>
                      <a:r>
                        <a:rPr lang="en-US" dirty="0" smtClean="0"/>
                        <a:t>15.0%</a:t>
                      </a:r>
                      <a:endParaRPr lang="en-US" dirty="0"/>
                    </a:p>
                  </a:txBody>
                  <a:tcPr marL="92295" marR="92295"/>
                </a:tc>
              </a:tr>
              <a:tr h="502920">
                <a:tc>
                  <a:txBody>
                    <a:bodyPr/>
                    <a:lstStyle/>
                    <a:p>
                      <a:r>
                        <a:rPr lang="en-US" dirty="0" smtClean="0"/>
                        <a:t>Tax Rate on Dividends </a:t>
                      </a:r>
                      <a:endParaRPr lang="en-US" dirty="0"/>
                    </a:p>
                  </a:txBody>
                  <a:tcPr marL="92295" marR="92295"/>
                </a:tc>
                <a:tc>
                  <a:txBody>
                    <a:bodyPr/>
                    <a:lstStyle/>
                    <a:p>
                      <a:pPr algn="ctr"/>
                      <a:r>
                        <a:rPr lang="en-US" dirty="0" smtClean="0"/>
                        <a:t>15.0%</a:t>
                      </a:r>
                      <a:endParaRPr lang="en-US" dirty="0"/>
                    </a:p>
                  </a:txBody>
                  <a:tcPr marL="92295" marR="92295"/>
                </a:tc>
              </a:tr>
              <a:tr h="502920">
                <a:tc>
                  <a:txBody>
                    <a:bodyPr/>
                    <a:lstStyle/>
                    <a:p>
                      <a:r>
                        <a:rPr lang="en-US" b="0" dirty="0" smtClean="0"/>
                        <a:t>Tax</a:t>
                      </a:r>
                      <a:r>
                        <a:rPr lang="en-US" b="0" baseline="0" dirty="0" smtClean="0"/>
                        <a:t> Rate on Interest, Rents, Royalties, and Other Ordinary Investment Income</a:t>
                      </a:r>
                      <a:endParaRPr lang="en-US" b="0" dirty="0"/>
                    </a:p>
                  </a:txBody>
                  <a:tcPr marL="92295" marR="92295"/>
                </a:tc>
                <a:tc>
                  <a:txBody>
                    <a:bodyPr/>
                    <a:lstStyle/>
                    <a:p>
                      <a:pPr algn="ctr"/>
                      <a:endParaRPr lang="en-US" b="0" dirty="0" smtClean="0"/>
                    </a:p>
                    <a:p>
                      <a:pPr algn="ctr"/>
                      <a:r>
                        <a:rPr lang="en-US" dirty="0" smtClean="0"/>
                        <a:t>35.0</a:t>
                      </a:r>
                      <a:r>
                        <a:rPr lang="en-US" b="0" dirty="0" smtClean="0"/>
                        <a:t>%</a:t>
                      </a:r>
                      <a:endParaRPr lang="en-US" b="0" dirty="0"/>
                    </a:p>
                  </a:txBody>
                  <a:tcPr marL="92295" marR="92295"/>
                </a:tc>
              </a:tr>
              <a:tr h="502920">
                <a:tc>
                  <a:txBody>
                    <a:bodyPr/>
                    <a:lstStyle/>
                    <a:p>
                      <a:r>
                        <a:rPr lang="en-US" b="0" dirty="0" smtClean="0"/>
                        <a:t>Estate/Gift</a:t>
                      </a:r>
                      <a:r>
                        <a:rPr lang="en-US" b="0" baseline="0" dirty="0" smtClean="0"/>
                        <a:t> Tax Exclusion Amount</a:t>
                      </a:r>
                      <a:endParaRPr lang="en-US" b="0" dirty="0"/>
                    </a:p>
                  </a:txBody>
                  <a:tcPr marL="92295" marR="92295"/>
                </a:tc>
                <a:tc>
                  <a:txBody>
                    <a:bodyPr/>
                    <a:lstStyle/>
                    <a:p>
                      <a:pPr algn="ctr"/>
                      <a:r>
                        <a:rPr lang="en-US" b="0" dirty="0" smtClean="0"/>
                        <a:t>$1,000,000</a:t>
                      </a:r>
                      <a:endParaRPr lang="en-US" b="0" dirty="0"/>
                    </a:p>
                  </a:txBody>
                  <a:tcPr marL="92295" marR="92295"/>
                </a:tc>
              </a:tr>
              <a:tr h="502920">
                <a:tc>
                  <a:txBody>
                    <a:bodyPr/>
                    <a:lstStyle/>
                    <a:p>
                      <a:r>
                        <a:rPr lang="en-US" b="0" dirty="0" smtClean="0"/>
                        <a:t>Estate/Gift Tax Rate</a:t>
                      </a:r>
                      <a:endParaRPr lang="en-US" b="0" dirty="0"/>
                    </a:p>
                  </a:txBody>
                  <a:tcPr marL="92295" marR="92295"/>
                </a:tc>
                <a:tc>
                  <a:txBody>
                    <a:bodyPr/>
                    <a:lstStyle/>
                    <a:p>
                      <a:pPr algn="ctr"/>
                      <a:r>
                        <a:rPr lang="en-US" b="0" dirty="0" smtClean="0"/>
                        <a:t>55%</a:t>
                      </a:r>
                      <a:endParaRPr lang="en-US" b="0" dirty="0"/>
                    </a:p>
                  </a:txBody>
                  <a:tcPr marL="92295" marR="92295"/>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58825"/>
            <a:ext cx="8229600" cy="1143000"/>
          </a:xfrm>
        </p:spPr>
        <p:txBody>
          <a:bodyPr/>
          <a:lstStyle/>
          <a:p>
            <a:r>
              <a:rPr lang="en-US" smtClean="0"/>
              <a:t>How Did We Get Here?</a:t>
            </a:r>
          </a:p>
        </p:txBody>
      </p:sp>
      <p:sp>
        <p:nvSpPr>
          <p:cNvPr id="5" name="Content Placeholder 2"/>
          <p:cNvSpPr>
            <a:spLocks noGrp="1"/>
          </p:cNvSpPr>
          <p:nvPr>
            <p:ph idx="1"/>
          </p:nvPr>
        </p:nvSpPr>
        <p:spPr>
          <a:xfrm>
            <a:off x="457200" y="2084388"/>
            <a:ext cx="8229600" cy="4525962"/>
          </a:xfrm>
        </p:spPr>
        <p:txBody>
          <a:bodyPr>
            <a:normAutofit/>
          </a:bodyPr>
          <a:lstStyle/>
          <a:p>
            <a:pPr lvl="1">
              <a:buNone/>
              <a:defRPr/>
            </a:pPr>
            <a:r>
              <a:rPr lang="en-US" sz="2000" b="1" dirty="0" smtClean="0"/>
              <a:t>TRUIRJCA – Tax Relief, Unemployment Insurance Reauthorization, and Job Creation Act of 2010</a:t>
            </a:r>
          </a:p>
          <a:p>
            <a:pPr lvl="2">
              <a:buFont typeface="Arial" charset="0"/>
              <a:buChar char="•"/>
              <a:defRPr/>
            </a:pPr>
            <a:r>
              <a:rPr lang="en-US" sz="2000" dirty="0" smtClean="0"/>
              <a:t>Income tax rates retained for 2011 and 2012, including capital gain rates and qualified dividend rates</a:t>
            </a:r>
          </a:p>
          <a:p>
            <a:pPr lvl="2">
              <a:buFont typeface="Arial" charset="0"/>
              <a:buChar char="•"/>
              <a:defRPr/>
            </a:pPr>
            <a:r>
              <a:rPr lang="en-US" sz="2000" dirty="0" smtClean="0"/>
              <a:t>Estate tax reinstated for 2011 and 2012, with a top rate of 35%. Exemption amount of $5 million per individual in 2011 and will be indexed to inflation in following years. Estates of people who died in 2010 can choose to follow either 2010's or 2011's rules.</a:t>
            </a:r>
          </a:p>
          <a:p>
            <a:pPr lvl="2">
              <a:buFont typeface="Arial" charset="0"/>
              <a:buChar char="•"/>
              <a:defRPr/>
            </a:pPr>
            <a:r>
              <a:rPr lang="en-US" sz="2000" dirty="0" smtClean="0"/>
              <a:t>Portability of estate tax exemption among spouses</a:t>
            </a:r>
          </a:p>
          <a:p>
            <a:pPr lvl="2">
              <a:buFont typeface="Arial" charset="0"/>
              <a:buChar char="•"/>
              <a:defRPr/>
            </a:pPr>
            <a:r>
              <a:rPr lang="en-US" sz="2000" dirty="0" smtClean="0"/>
              <a:t>Payroll tax deduction – 2% on employee’s portion</a:t>
            </a:r>
          </a:p>
          <a:p>
            <a:pPr lvl="2">
              <a:buFont typeface="Arial" charset="0"/>
              <a:buChar char="•"/>
              <a:defRPr/>
            </a:pPr>
            <a:r>
              <a:rPr lang="en-US" sz="2000" dirty="0" smtClean="0"/>
              <a:t>Sunset extended to December 31, 2012</a:t>
            </a:r>
          </a:p>
          <a:p>
            <a:pPr lvl="2">
              <a:buFont typeface="Arial" charset="0"/>
              <a:buNone/>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28675"/>
            <a:ext cx="8229600" cy="1143000"/>
          </a:xfrm>
        </p:spPr>
        <p:txBody>
          <a:bodyPr/>
          <a:lstStyle/>
          <a:p>
            <a:r>
              <a:rPr lang="en-US" smtClean="0"/>
              <a:t>How Did We Get Here? </a:t>
            </a:r>
          </a:p>
        </p:txBody>
      </p:sp>
      <p:sp>
        <p:nvSpPr>
          <p:cNvPr id="21507" name="Content Placeholder 2"/>
          <p:cNvSpPr>
            <a:spLocks noGrp="1"/>
          </p:cNvSpPr>
          <p:nvPr>
            <p:ph idx="1"/>
          </p:nvPr>
        </p:nvSpPr>
        <p:spPr>
          <a:xfrm>
            <a:off x="457200" y="2154238"/>
            <a:ext cx="8229600" cy="4525962"/>
          </a:xfrm>
        </p:spPr>
        <p:txBody>
          <a:bodyPr>
            <a:normAutofit/>
          </a:bodyPr>
          <a:lstStyle/>
          <a:p>
            <a:pPr lvl="1">
              <a:buNone/>
            </a:pPr>
            <a:r>
              <a:rPr lang="en-US" sz="2000" b="1" dirty="0" smtClean="0"/>
              <a:t>2010 Health Care Act as Amended by the 2010 Health Care Reconciliation Act</a:t>
            </a:r>
          </a:p>
          <a:p>
            <a:pPr lvl="2"/>
            <a:r>
              <a:rPr lang="en-US" sz="2000" dirty="0" smtClean="0"/>
              <a:t>The 2010 Health Care Act increases the employee portion of the Medicare Hospital Insurance tax after 2012 by an additional tax of 0.9% on wages received in excess of the applicable threshold amount. </a:t>
            </a:r>
          </a:p>
          <a:p>
            <a:pPr lvl="2"/>
            <a:r>
              <a:rPr lang="en-US" sz="2000" dirty="0" smtClean="0"/>
              <a:t>After 2012, the 2010 Reconciliation Act imposes an unearned income Medicare contribution tax on individuals, estates, and trusts.</a:t>
            </a:r>
          </a:p>
          <a:p>
            <a:pPr lvl="2"/>
            <a:r>
              <a:rPr lang="en-US" sz="2000" dirty="0" smtClean="0"/>
              <a:t>For individuals, the tax is 3.8% of the lesser of (a) net investment income or (b) the excess of modified adjusted gross income (MAGI) over the applicable threshold amount.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828675"/>
            <a:ext cx="8229600" cy="1143000"/>
          </a:xfrm>
        </p:spPr>
        <p:txBody>
          <a:bodyPr/>
          <a:lstStyle/>
          <a:p>
            <a:r>
              <a:rPr lang="en-US" dirty="0" smtClean="0"/>
              <a:t>2010 Healthcare Act</a:t>
            </a:r>
          </a:p>
        </p:txBody>
      </p:sp>
      <p:sp>
        <p:nvSpPr>
          <p:cNvPr id="5" name="Content Placeholder 2"/>
          <p:cNvSpPr>
            <a:spLocks noGrp="1"/>
          </p:cNvSpPr>
          <p:nvPr>
            <p:ph idx="1"/>
          </p:nvPr>
        </p:nvSpPr>
        <p:spPr>
          <a:xfrm>
            <a:off x="457200" y="2154238"/>
            <a:ext cx="8229600" cy="4525962"/>
          </a:xfrm>
        </p:spPr>
        <p:txBody>
          <a:bodyPr>
            <a:normAutofit/>
          </a:bodyPr>
          <a:lstStyle/>
          <a:p>
            <a:pPr marL="342900" lvl="2" indent="-342900">
              <a:buFont typeface="Arial" charset="0"/>
              <a:buChar char="•"/>
              <a:defRPr/>
            </a:pPr>
            <a:r>
              <a:rPr lang="en-US" sz="1800" b="1" dirty="0" smtClean="0"/>
              <a:t>Net investment income </a:t>
            </a:r>
            <a:r>
              <a:rPr lang="en-US" sz="1800" dirty="0" smtClean="0"/>
              <a:t>= </a:t>
            </a:r>
          </a:p>
          <a:p>
            <a:pPr marL="800100" lvl="3" indent="-342900">
              <a:buFont typeface="Arial" charset="0"/>
              <a:buChar char="–"/>
              <a:defRPr/>
            </a:pPr>
            <a:r>
              <a:rPr lang="en-US" sz="1800" dirty="0" smtClean="0"/>
              <a:t>gross income from interest, dividends, annuities, royalties, and rents; and </a:t>
            </a:r>
          </a:p>
          <a:p>
            <a:pPr marL="800100" lvl="3" indent="-342900">
              <a:buFont typeface="Arial" charset="0"/>
              <a:buChar char="–"/>
              <a:defRPr/>
            </a:pPr>
            <a:r>
              <a:rPr lang="en-US" sz="1800" dirty="0" smtClean="0"/>
              <a:t>net gain (to the extent taken into account in computing taxable income) attributable to the disposition of property other than property held in a trade or business to which the Medicare contribution tax doesn't apply</a:t>
            </a:r>
          </a:p>
          <a:p>
            <a:pPr marL="800100" lvl="3" indent="-342900">
              <a:buFont typeface="Arial" charset="0"/>
              <a:buChar char="–"/>
              <a:defRPr/>
            </a:pPr>
            <a:r>
              <a:rPr lang="en-US" sz="1800" dirty="0" smtClean="0"/>
              <a:t>Less certain allowable deductions</a:t>
            </a:r>
          </a:p>
          <a:p>
            <a:pPr marL="800100" lvl="3" indent="-342900">
              <a:buFont typeface="Arial" charset="0"/>
              <a:buNone/>
              <a:defRPr/>
            </a:pPr>
            <a:endParaRPr lang="en-US" sz="1800" dirty="0" smtClean="0"/>
          </a:p>
          <a:p>
            <a:pPr>
              <a:buFont typeface="Arial" charset="0"/>
              <a:buChar char="•"/>
              <a:defRPr/>
            </a:pPr>
            <a:r>
              <a:rPr lang="en-US" sz="1800" b="1" dirty="0" smtClean="0"/>
              <a:t>MAGI</a:t>
            </a:r>
            <a:r>
              <a:rPr lang="en-US" sz="1800" dirty="0" smtClean="0"/>
              <a:t> = adjusted gross income (AGI) increased by the amount excluded from income as foreign earned income, net of the deductions and exclusions disallowed with respect to the foreign earned income.</a:t>
            </a:r>
          </a:p>
          <a:p>
            <a:pPr>
              <a:buFont typeface="Arial" charset="0"/>
              <a:buChar char="•"/>
              <a:defRPr/>
            </a:pPr>
            <a:endParaRPr lang="en-US" sz="1800" dirty="0" smtClean="0"/>
          </a:p>
          <a:p>
            <a:pPr>
              <a:buFont typeface="Arial" charset="0"/>
              <a:buChar char="•"/>
              <a:defRPr/>
            </a:pPr>
            <a:r>
              <a:rPr lang="en-US" sz="1800" b="1" dirty="0" smtClean="0"/>
              <a:t>Threshold Amount</a:t>
            </a:r>
            <a:r>
              <a:rPr lang="en-US" sz="1800" dirty="0" smtClean="0"/>
              <a:t> = $250,000 for joint returns or surviving spouses, $125,000 for separate returns, and $200,000 in other cases – not indexed for inflation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KR_rev2_0207">
  <a:themeElements>
    <a:clrScheme name="KKR">
      <a:dk1>
        <a:srgbClr val="444446"/>
      </a:dk1>
      <a:lt1>
        <a:srgbClr val="FFFFFF"/>
      </a:lt1>
      <a:dk2>
        <a:srgbClr val="4C1F48"/>
      </a:dk2>
      <a:lt2>
        <a:srgbClr val="919195"/>
      </a:lt2>
      <a:accent1>
        <a:srgbClr val="FAB023"/>
      </a:accent1>
      <a:accent2>
        <a:srgbClr val="B4B800"/>
      </a:accent2>
      <a:accent3>
        <a:srgbClr val="30B3E7"/>
      </a:accent3>
      <a:accent4>
        <a:srgbClr val="B5570C"/>
      </a:accent4>
      <a:accent5>
        <a:srgbClr val="006325"/>
      </a:accent5>
      <a:accent6>
        <a:srgbClr val="282C71"/>
      </a:accent6>
      <a:hlink>
        <a:srgbClr val="000000"/>
      </a:hlink>
      <a:folHlink>
        <a:srgbClr val="B5570C"/>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35454"/>
        </a:dk1>
        <a:lt1>
          <a:srgbClr val="FFFFFF"/>
        </a:lt1>
        <a:dk2>
          <a:srgbClr val="4C1F48"/>
        </a:dk2>
        <a:lt2>
          <a:srgbClr val="C0C1C1"/>
        </a:lt2>
        <a:accent1>
          <a:srgbClr val="C2CC3E"/>
        </a:accent1>
        <a:accent2>
          <a:srgbClr val="6EB8DF"/>
        </a:accent2>
        <a:accent3>
          <a:srgbClr val="FFFFFF"/>
        </a:accent3>
        <a:accent4>
          <a:srgbClr val="464646"/>
        </a:accent4>
        <a:accent5>
          <a:srgbClr val="DDE2AF"/>
        </a:accent5>
        <a:accent6>
          <a:srgbClr val="63A6CA"/>
        </a:accent6>
        <a:hlink>
          <a:srgbClr val="DDA30C"/>
        </a:hlink>
        <a:folHlink>
          <a:srgbClr val="B2381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A50021"/>
          </a:solidFill>
          <a:round/>
          <a:headEnd/>
          <a:tailEnd/>
        </a:ln>
        <a:effectLst/>
      </a:spPr>
      <a:bodyPr/>
      <a:lstStyle>
        <a:defPPr>
          <a:defRPr dirty="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5212</Words>
  <Application>Microsoft Office PowerPoint</Application>
  <PresentationFormat>On-screen Show (4:3)</PresentationFormat>
  <Paragraphs>675</Paragraphs>
  <Slides>51</Slides>
  <Notes>12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51</vt:i4>
      </vt:variant>
    </vt:vector>
  </HeadingPairs>
  <TitlesOfParts>
    <vt:vector size="59" baseType="lpstr">
      <vt:lpstr>Office Theme</vt:lpstr>
      <vt:lpstr>1_KKR_rev2_0207</vt:lpstr>
      <vt:lpstr>2_Office Theme</vt:lpstr>
      <vt:lpstr>Default Design</vt:lpstr>
      <vt:lpstr>3_Office Theme</vt:lpstr>
      <vt:lpstr>1_Office Theme</vt:lpstr>
      <vt:lpstr>4_Office Theme</vt:lpstr>
      <vt:lpstr>Photo Editor Photo</vt:lpstr>
      <vt:lpstr>Slide 1</vt:lpstr>
      <vt:lpstr>Slide 2</vt:lpstr>
      <vt:lpstr>2013: The Impending Tax Storm</vt:lpstr>
      <vt:lpstr>2013: The Impending Tax Storm</vt:lpstr>
      <vt:lpstr>How Did We Get Here?</vt:lpstr>
      <vt:lpstr>Tax Rates Post-JGTRA</vt:lpstr>
      <vt:lpstr>How Did We Get Here?</vt:lpstr>
      <vt:lpstr>How Did We Get Here? </vt:lpstr>
      <vt:lpstr>2010 Healthcare Act</vt:lpstr>
      <vt:lpstr>Example – Healthcare Act Tax on Net Investment Income</vt:lpstr>
      <vt:lpstr>2013: The Largest Tax Increase in the History of the World!</vt:lpstr>
      <vt:lpstr>Example - $20 million Business</vt:lpstr>
      <vt:lpstr>Business Tax Planning in 2012</vt:lpstr>
      <vt:lpstr>Estate Planning Example: $10 Million Gift</vt:lpstr>
      <vt:lpstr>Estate Planning in 2012</vt:lpstr>
      <vt:lpstr>Slide 16</vt:lpstr>
      <vt:lpstr>What issues are in play in the Lame Duck? </vt:lpstr>
      <vt:lpstr>What comes after the “Lame Duck”</vt:lpstr>
      <vt:lpstr>Slide 19</vt:lpstr>
      <vt:lpstr>Introduction</vt:lpstr>
      <vt:lpstr>Potential Transactions</vt:lpstr>
      <vt:lpstr>Potential Transactions (continued)</vt:lpstr>
      <vt:lpstr>Potential Transactions (continued)</vt:lpstr>
      <vt:lpstr>Potential Transactions (continued)</vt:lpstr>
      <vt:lpstr>Potential Transactions (continued)</vt:lpstr>
      <vt:lpstr>What Can Business Owners Do Today?</vt:lpstr>
      <vt:lpstr>Possible Roadblocks</vt:lpstr>
      <vt:lpstr>Possible Roadblocks (continued)</vt:lpstr>
      <vt:lpstr>Some Risks and Caveats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Summary of Selected Pending Taxes in 2013</vt:lpstr>
      <vt:lpstr>Slide 44</vt:lpstr>
      <vt:lpstr>Snapshot of Combined New and Old Taxes Beginning in 2013</vt:lpstr>
      <vt:lpstr>Selected Legislative Changes Proposed in White House “Green Book”</vt:lpstr>
      <vt:lpstr>Slide 47</vt:lpstr>
      <vt:lpstr>Planning in 2012 for the Tax Changes in 2013</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Edwards</dc:creator>
  <cp:lastModifiedBy>felsha</cp:lastModifiedBy>
  <cp:revision>38</cp:revision>
  <dcterms:created xsi:type="dcterms:W3CDTF">2011-06-06T17:16:14Z</dcterms:created>
  <dcterms:modified xsi:type="dcterms:W3CDTF">2012-05-31T19:20:24Z</dcterms:modified>
</cp:coreProperties>
</file>